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A1"/>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915B4B-1DD8-B7C9-72F1-279AEA5499F2}" v="1" dt="2021-11-07T11:55:05.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815b049101a3ddbf82ff35da4b54a9e79067628a87a51158282d76e2fa5378f9::" providerId="AD" clId="Web-{44915B4B-1DD8-B7C9-72F1-279AEA5499F2}"/>
    <pc:docChg chg="modSld">
      <pc:chgData name="Guest User" userId="S::urn:spo:anon#815b049101a3ddbf82ff35da4b54a9e79067628a87a51158282d76e2fa5378f9::" providerId="AD" clId="Web-{44915B4B-1DD8-B7C9-72F1-279AEA5499F2}" dt="2021-11-07T11:55:05.953" v="0" actId="14100"/>
      <pc:docMkLst>
        <pc:docMk/>
      </pc:docMkLst>
      <pc:sldChg chg="modSp">
        <pc:chgData name="Guest User" userId="S::urn:spo:anon#815b049101a3ddbf82ff35da4b54a9e79067628a87a51158282d76e2fa5378f9::" providerId="AD" clId="Web-{44915B4B-1DD8-B7C9-72F1-279AEA5499F2}" dt="2021-11-07T11:55:05.953" v="0" actId="14100"/>
        <pc:sldMkLst>
          <pc:docMk/>
          <pc:sldMk cId="729906022" sldId="257"/>
        </pc:sldMkLst>
        <pc:spChg chg="mod">
          <ac:chgData name="Guest User" userId="S::urn:spo:anon#815b049101a3ddbf82ff35da4b54a9e79067628a87a51158282d76e2fa5378f9::" providerId="AD" clId="Web-{44915B4B-1DD8-B7C9-72F1-279AEA5499F2}" dt="2021-11-07T11:55:05.953" v="0" actId="14100"/>
          <ac:spMkLst>
            <pc:docMk/>
            <pc:sldMk cId="729906022" sldId="257"/>
            <ac:spMk id="1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p>
        </p:txBody>
      </p:sp>
      <p:sp>
        <p:nvSpPr>
          <p:cNvPr id="4" name="Date Placeholder 3"/>
          <p:cNvSpPr>
            <a:spLocks noGrp="1"/>
          </p:cNvSpPr>
          <p:nvPr>
            <p:ph type="dt" sz="half" idx="10"/>
          </p:nvPr>
        </p:nvSpPr>
        <p:spPr/>
        <p:txBody>
          <a:bodyPr/>
          <a:lstStyle/>
          <a:p>
            <a:fld id="{78357E5F-9A2F-4C17-AEA1-F2C0297DD37A}"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219620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357E5F-9A2F-4C17-AEA1-F2C0297DD37A}"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43890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357E5F-9A2F-4C17-AEA1-F2C0297DD37A}"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48239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357E5F-9A2F-4C17-AEA1-F2C0297DD37A}"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349200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357E5F-9A2F-4C17-AEA1-F2C0297DD37A}"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34896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357E5F-9A2F-4C17-AEA1-F2C0297DD37A}"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4188336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357E5F-9A2F-4C17-AEA1-F2C0297DD37A}"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376473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357E5F-9A2F-4C17-AEA1-F2C0297DD37A}"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325208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57E5F-9A2F-4C17-AEA1-F2C0297DD37A}"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126314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78357E5F-9A2F-4C17-AEA1-F2C0297DD37A}"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219794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78357E5F-9A2F-4C17-AEA1-F2C0297DD37A}"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AF13A-6971-4C76-BB4C-A1A01B88D8D8}" type="slidenum">
              <a:rPr lang="en-US" smtClean="0"/>
              <a:t>‹#›</a:t>
            </a:fld>
            <a:endParaRPr lang="en-US"/>
          </a:p>
        </p:txBody>
      </p:sp>
    </p:spTree>
    <p:extLst>
      <p:ext uri="{BB962C8B-B14F-4D97-AF65-F5344CB8AC3E}">
        <p14:creationId xmlns:p14="http://schemas.microsoft.com/office/powerpoint/2010/main" val="117682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78357E5F-9A2F-4C17-AEA1-F2C0297DD37A}" type="datetimeFigureOut">
              <a:rPr lang="en-US" smtClean="0"/>
              <a:t>11/7/2021</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BE8AF13A-6971-4C76-BB4C-A1A01B88D8D8}" type="slidenum">
              <a:rPr lang="en-US" smtClean="0"/>
              <a:t>‹#›</a:t>
            </a:fld>
            <a:endParaRPr lang="en-US"/>
          </a:p>
        </p:txBody>
      </p:sp>
    </p:spTree>
    <p:extLst>
      <p:ext uri="{BB962C8B-B14F-4D97-AF65-F5344CB8AC3E}">
        <p14:creationId xmlns:p14="http://schemas.microsoft.com/office/powerpoint/2010/main" val="3298647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30275213" cy="2361345"/>
          </a:xfrm>
          <a:prstGeom prst="rect">
            <a:avLst/>
          </a:prstGeom>
          <a:solidFill>
            <a:srgbClr val="FFA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3"/>
          </a:p>
        </p:txBody>
      </p:sp>
      <p:sp>
        <p:nvSpPr>
          <p:cNvPr id="3" name="Text Box 5"/>
          <p:cNvSpPr txBox="1">
            <a:spLocks noChangeArrowheads="1"/>
          </p:cNvSpPr>
          <p:nvPr/>
        </p:nvSpPr>
        <p:spPr bwMode="auto">
          <a:xfrm>
            <a:off x="1534887" y="264183"/>
            <a:ext cx="26060400" cy="1695246"/>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4870" tIns="14870" rIns="14870" bIns="14870" numCol="1" anchor="t" anchorCtr="0" compatLnSpc="1">
            <a:prstTxWarp prst="textNoShape">
              <a:avLst/>
            </a:prstTxWarp>
          </a:bodyPr>
          <a:lstStyle/>
          <a:p>
            <a:pPr algn="ctr" defTabSz="371736" eaLnBrk="0" fontAlgn="base" hangingPunct="0">
              <a:spcBef>
                <a:spcPct val="0"/>
              </a:spcBef>
              <a:spcAft>
                <a:spcPct val="0"/>
              </a:spcAft>
            </a:pPr>
            <a:r>
              <a:rPr lang="en-US" sz="5400" b="1">
                <a:solidFill>
                  <a:schemeClr val="bg1"/>
                </a:solidFill>
              </a:rPr>
              <a:t>How community workforce efficiency and performance assessment strengthened delivery of quality services to vulnerable children in Cross River, Nigeria</a:t>
            </a:r>
          </a:p>
          <a:p>
            <a:pPr algn="ctr" defTabSz="371736" eaLnBrk="0" fontAlgn="base" hangingPunct="0">
              <a:spcBef>
                <a:spcPct val="0"/>
              </a:spcBef>
              <a:spcAft>
                <a:spcPct val="0"/>
              </a:spcAft>
            </a:pPr>
            <a:endParaRPr lang="en-US" altLang="en-US" sz="5400">
              <a:solidFill>
                <a:schemeClr val="bg1"/>
              </a:solidFill>
              <a:latin typeface="Verdana" panose="020B0604030504040204" pitchFamily="34" charset="0"/>
              <a:ea typeface="Verdana" panose="020B0604030504040204" pitchFamily="34" charset="0"/>
            </a:endParaRPr>
          </a:p>
        </p:txBody>
      </p:sp>
      <p:sp>
        <p:nvSpPr>
          <p:cNvPr id="4" name="Text Box 3"/>
          <p:cNvSpPr txBox="1">
            <a:spLocks noChangeArrowheads="1"/>
          </p:cNvSpPr>
          <p:nvPr/>
        </p:nvSpPr>
        <p:spPr bwMode="auto">
          <a:xfrm>
            <a:off x="846504" y="5418055"/>
            <a:ext cx="5615865" cy="15224079"/>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4870" tIns="14870" rIns="14870" bIns="14870" numCol="1" anchor="t" anchorCtr="0" compatLnSpc="1">
            <a:prstTxWarp prst="textNoShape">
              <a:avLst/>
            </a:prstTxWarp>
          </a:bodyPr>
          <a:lstStyle/>
          <a:p>
            <a:pPr algn="just" defTabSz="371736" eaLnBrk="0" fontAlgn="base" hangingPunct="0">
              <a:spcBef>
                <a:spcPct val="0"/>
              </a:spcBef>
              <a:spcAft>
                <a:spcPct val="0"/>
              </a:spcAft>
            </a:pPr>
            <a:r>
              <a:rPr lang="en-US" altLang="en-US" sz="4000" b="1">
                <a:solidFill>
                  <a:srgbClr val="E0001B"/>
                </a:solidFill>
                <a:latin typeface="Verdana" panose="020B0604030504040204" pitchFamily="34" charset="0"/>
                <a:ea typeface="Verdana" panose="020B0604030504040204" pitchFamily="34" charset="0"/>
              </a:rPr>
              <a:t>Background</a:t>
            </a:r>
          </a:p>
          <a:p>
            <a:pPr algn="just" defTabSz="371736" eaLnBrk="0" fontAlgn="base" hangingPunct="0">
              <a:spcBef>
                <a:spcPct val="0"/>
              </a:spcBef>
              <a:spcAft>
                <a:spcPct val="0"/>
              </a:spcAft>
            </a:pPr>
            <a:endParaRPr lang="en-US" altLang="en-US" sz="2800" b="1">
              <a:solidFill>
                <a:srgbClr val="E0001B"/>
              </a:solidFill>
              <a:latin typeface="Verdana" panose="020B0604030504040204" pitchFamily="34" charset="0"/>
              <a:ea typeface="Verdana" panose="020B0604030504040204" pitchFamily="34" charset="0"/>
            </a:endParaRPr>
          </a:p>
          <a:p>
            <a:pPr algn="just" defTabSz="371736" eaLnBrk="0" fontAlgn="base" hangingPunct="0">
              <a:spcBef>
                <a:spcPct val="0"/>
              </a:spcBef>
              <a:spcAft>
                <a:spcPct val="0"/>
              </a:spcAft>
            </a:pPr>
            <a:r>
              <a:rPr lang="en-US" sz="3600">
                <a:latin typeface="Verdana" panose="020B0604030504040204" pitchFamily="34" charset="0"/>
                <a:ea typeface="Verdana" panose="020B0604030504040204" pitchFamily="34" charset="0"/>
              </a:rPr>
              <a:t>Several community-based projects face the challenge of maximizing workforce to efficiently achieve project targets at the highest level of quality. A USAID-funded project, (ICHSSA1) with a project target of 53,125 beneficiaries required an estimated 3,320 case workers (CWs) to provide direct service to 13,281 vulnerable households in Cross River. This comes at a huge cost to the program estimated at USD249,023 monthly. Invariably, allocated resources could only account for 4% of the expected huge workforce. CCCRN implemented an agile performance management approach to manage the staffing gap and achieve workforce efficiency and quality service delivery.   </a:t>
            </a:r>
          </a:p>
          <a:p>
            <a:pPr algn="just" defTabSz="371736" eaLnBrk="0" fontAlgn="base" hangingPunct="0">
              <a:spcBef>
                <a:spcPct val="0"/>
              </a:spcBef>
              <a:spcAft>
                <a:spcPct val="0"/>
              </a:spcAft>
            </a:pPr>
            <a:endParaRPr lang="en-US" altLang="en-US">
              <a:latin typeface="Verdana" panose="020B0604030504040204" pitchFamily="34" charset="0"/>
              <a:ea typeface="Verdana" panose="020B0604030504040204" pitchFamily="34" charset="0"/>
            </a:endParaRPr>
          </a:p>
        </p:txBody>
      </p:sp>
      <p:sp>
        <p:nvSpPr>
          <p:cNvPr id="5" name="Text Box 4"/>
          <p:cNvSpPr txBox="1">
            <a:spLocks noChangeArrowheads="1"/>
          </p:cNvSpPr>
          <p:nvPr/>
        </p:nvSpPr>
        <p:spPr bwMode="auto">
          <a:xfrm>
            <a:off x="7240306" y="5256251"/>
            <a:ext cx="6031325" cy="15385884"/>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4870" tIns="14870" rIns="14870" bIns="14870" numCol="1" anchor="t" anchorCtr="0" compatLnSpc="1">
            <a:prstTxWarp prst="textNoShape">
              <a:avLst/>
            </a:prstTxWarp>
          </a:bodyPr>
          <a:lstStyle/>
          <a:p>
            <a:pPr algn="just" defTabSz="371736" eaLnBrk="0" fontAlgn="base" hangingPunct="0">
              <a:spcBef>
                <a:spcPct val="0"/>
              </a:spcBef>
              <a:spcAft>
                <a:spcPct val="0"/>
              </a:spcAft>
            </a:pPr>
            <a:r>
              <a:rPr lang="en-US" altLang="en-US" sz="4000" b="1">
                <a:solidFill>
                  <a:srgbClr val="E0001B"/>
                </a:solidFill>
                <a:latin typeface="Verdana" panose="020B0604030504040204" pitchFamily="34" charset="0"/>
                <a:ea typeface="Verdana" panose="020B0604030504040204" pitchFamily="34" charset="0"/>
              </a:rPr>
              <a:t>Methods</a:t>
            </a:r>
          </a:p>
          <a:p>
            <a:pPr algn="just" defTabSz="371736" eaLnBrk="0" fontAlgn="base" hangingPunct="0">
              <a:spcBef>
                <a:spcPct val="0"/>
              </a:spcBef>
              <a:spcAft>
                <a:spcPct val="0"/>
              </a:spcAft>
            </a:pPr>
            <a:endParaRPr lang="en-US" altLang="en-US" sz="3200" b="1">
              <a:solidFill>
                <a:srgbClr val="E0001B"/>
              </a:solidFill>
              <a:latin typeface="Verdana" panose="020B0604030504040204" pitchFamily="34" charset="0"/>
              <a:ea typeface="Verdana" panose="020B0604030504040204" pitchFamily="34" charset="0"/>
            </a:endParaRPr>
          </a:p>
          <a:p>
            <a:pPr algn="just" defTabSz="371736" eaLnBrk="0" fontAlgn="base" hangingPunct="0">
              <a:spcBef>
                <a:spcPct val="0"/>
              </a:spcBef>
              <a:spcAft>
                <a:spcPct val="0"/>
              </a:spcAft>
            </a:pPr>
            <a:r>
              <a:rPr lang="en-US" sz="3600">
                <a:latin typeface="Verdana" panose="020B0604030504040204" pitchFamily="34" charset="0"/>
                <a:ea typeface="Verdana" panose="020B0604030504040204" pitchFamily="34" charset="0"/>
              </a:rPr>
              <a:t>CCCRN awarded five Community-based Organizations (CBOs) and recruited a total of 128 CCWs; an average of 150 households per caseworker instead of an estimated 90 households per caseworker to provide direct services to beneficiaries. A community health worker’s functionality model was adapted as the basis for managing the CCWs, and their performance was measured across the fifteen components of the community workforce assessment and improvement matrix that covers the functionality constructs of human resource management, capacity building, support, and links</a:t>
            </a:r>
            <a:r>
              <a:rPr lang="en-US" sz="3600" baseline="30000">
                <a:latin typeface="Verdana" panose="020B0604030504040204" pitchFamily="34" charset="0"/>
                <a:ea typeface="Verdana" panose="020B0604030504040204" pitchFamily="34" charset="0"/>
              </a:rPr>
              <a:t>1</a:t>
            </a:r>
            <a:r>
              <a:rPr lang="en-US" sz="3600">
                <a:latin typeface="Verdana" panose="020B0604030504040204" pitchFamily="34" charset="0"/>
                <a:ea typeface="Verdana" panose="020B0604030504040204" pitchFamily="34" charset="0"/>
              </a:rPr>
              <a:t>. CCCRN delivered tailored capacity building and job aids</a:t>
            </a:r>
            <a:r>
              <a:rPr lang="en-US" sz="3600" baseline="30000">
                <a:latin typeface="Verdana" panose="020B0604030504040204" pitchFamily="34" charset="0"/>
                <a:ea typeface="Verdana" panose="020B0604030504040204" pitchFamily="34" charset="0"/>
              </a:rPr>
              <a:t> </a:t>
            </a:r>
            <a:r>
              <a:rPr lang="en-US" sz="3600">
                <a:latin typeface="Verdana" panose="020B0604030504040204" pitchFamily="34" charset="0"/>
                <a:ea typeface="Verdana" panose="020B0604030504040204" pitchFamily="34" charset="0"/>
              </a:rPr>
              <a:t>deployed to facilitate delivery of synthetic social support</a:t>
            </a:r>
            <a:r>
              <a:rPr lang="en-US" sz="3600" baseline="30000">
                <a:latin typeface="Verdana" panose="020B0604030504040204" pitchFamily="34" charset="0"/>
                <a:ea typeface="Verdana" panose="020B0604030504040204" pitchFamily="34" charset="0"/>
              </a:rPr>
              <a:t> </a:t>
            </a:r>
            <a:r>
              <a:rPr lang="en-US" sz="3600">
                <a:latin typeface="Verdana" panose="020B0604030504040204" pitchFamily="34" charset="0"/>
                <a:ea typeface="Verdana" panose="020B0604030504040204" pitchFamily="34" charset="0"/>
              </a:rPr>
              <a:t>which are non-reciprocal, strictly time-bound, and accountable relationships with beneficiaries</a:t>
            </a:r>
            <a:r>
              <a:rPr lang="en-US" sz="3600"/>
              <a:t>. </a:t>
            </a:r>
            <a:endParaRPr lang="en-US" altLang="en-US" sz="3600" b="1">
              <a:solidFill>
                <a:srgbClr val="E0001B"/>
              </a:solidFill>
              <a:latin typeface="Verdana" panose="020B0604030504040204" pitchFamily="34" charset="0"/>
              <a:ea typeface="Verdana" panose="020B0604030504040204" pitchFamily="34" charset="0"/>
            </a:endParaRPr>
          </a:p>
          <a:p>
            <a:pPr algn="just" defTabSz="371736" eaLnBrk="0" fontAlgn="base" hangingPunct="0">
              <a:spcBef>
                <a:spcPct val="0"/>
              </a:spcBef>
              <a:spcAft>
                <a:spcPct val="0"/>
              </a:spcAft>
            </a:pPr>
            <a:endParaRPr lang="en-US" altLang="en-US" sz="3200" b="1">
              <a:solidFill>
                <a:srgbClr val="E0001B"/>
              </a:solidFill>
              <a:latin typeface="Verdana" panose="020B0604030504040204" pitchFamily="34" charset="0"/>
              <a:ea typeface="Verdana" panose="020B0604030504040204" pitchFamily="34" charset="0"/>
            </a:endParaRPr>
          </a:p>
        </p:txBody>
      </p:sp>
      <p:sp>
        <p:nvSpPr>
          <p:cNvPr id="6" name="Text Box 3"/>
          <p:cNvSpPr txBox="1">
            <a:spLocks noChangeArrowheads="1"/>
          </p:cNvSpPr>
          <p:nvPr/>
        </p:nvSpPr>
        <p:spPr bwMode="auto">
          <a:xfrm>
            <a:off x="14007069" y="5256250"/>
            <a:ext cx="6436301" cy="15236509"/>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4870" tIns="14870" rIns="14870" bIns="14870" numCol="1" anchor="t" anchorCtr="0" compatLnSpc="1">
            <a:prstTxWarp prst="textNoShape">
              <a:avLst/>
            </a:prstTxWarp>
          </a:bodyPr>
          <a:lstStyle/>
          <a:p>
            <a:pPr algn="just" defTabSz="371736" eaLnBrk="0" fontAlgn="base" hangingPunct="0">
              <a:spcBef>
                <a:spcPct val="0"/>
              </a:spcBef>
              <a:spcAft>
                <a:spcPct val="0"/>
              </a:spcAft>
            </a:pPr>
            <a:r>
              <a:rPr lang="en-US" altLang="en-US" sz="4000" b="1">
                <a:solidFill>
                  <a:srgbClr val="E0001B"/>
                </a:solidFill>
                <a:latin typeface="Verdana" panose="020B0604030504040204" pitchFamily="34" charset="0"/>
                <a:ea typeface="Verdana" panose="020B0604030504040204" pitchFamily="34" charset="0"/>
              </a:rPr>
              <a:t>Lessons Learnt</a:t>
            </a:r>
          </a:p>
          <a:p>
            <a:pPr algn="just" defTabSz="371736" eaLnBrk="0" fontAlgn="base" hangingPunct="0">
              <a:spcBef>
                <a:spcPct val="0"/>
              </a:spcBef>
              <a:spcAft>
                <a:spcPct val="0"/>
              </a:spcAft>
            </a:pPr>
            <a:endParaRPr lang="en-US" altLang="en-US" sz="2400">
              <a:solidFill>
                <a:srgbClr val="000000"/>
              </a:solidFill>
              <a:latin typeface="Verdana" panose="020B0604030504040204" pitchFamily="34" charset="0"/>
              <a:ea typeface="Verdana" panose="020B0604030504040204" pitchFamily="34" charset="0"/>
            </a:endParaRPr>
          </a:p>
          <a:p>
            <a:pPr algn="just" defTabSz="371736" eaLnBrk="0" fontAlgn="base" hangingPunct="0">
              <a:spcBef>
                <a:spcPct val="0"/>
              </a:spcBef>
              <a:spcAft>
                <a:spcPct val="0"/>
              </a:spcAft>
            </a:pPr>
            <a:r>
              <a:rPr lang="en-US" sz="3600">
                <a:latin typeface="Verdana" panose="020B0604030504040204" pitchFamily="34" charset="0"/>
                <a:ea typeface="Verdana" panose="020B0604030504040204" pitchFamily="34" charset="0"/>
              </a:rPr>
              <a:t>Analysis</a:t>
            </a:r>
            <a:r>
              <a:rPr lang="en-US" sz="3600" b="1">
                <a:latin typeface="Verdana" panose="020B0604030504040204" pitchFamily="34" charset="0"/>
                <a:ea typeface="Verdana" panose="020B0604030504040204" pitchFamily="34" charset="0"/>
              </a:rPr>
              <a:t> </a:t>
            </a:r>
            <a:r>
              <a:rPr lang="en-US" sz="3600">
                <a:latin typeface="Verdana" panose="020B0604030504040204" pitchFamily="34" charset="0"/>
                <a:ea typeface="Verdana" panose="020B0604030504040204" pitchFamily="34" charset="0"/>
              </a:rPr>
              <a:t>of the community workforce performance matrix shows that the CWs with the five CBOs reached the highly functional performance rating of 80% in two domains namely supervision and information management. Relatively, achieved a median performance rating of 60% in nine other domains including fair recruitment process, roles clarification, capacity building, job aid supplies, incentives and knowledge of job role. Analysis further revealed most of the CWs documented concerns and poor rating (at 30%) in a domain that measured CWs opportunity for career advancement and growth. This result assisted CCCRN and the CBOs to effectively address gaps and consolidate effort on effective management of CWs leading to an increase in project achievement from 30% to 77% OVC enrolment target in two years</a:t>
            </a:r>
            <a:r>
              <a:rPr lang="en-US"/>
              <a:t>. </a:t>
            </a:r>
            <a:endParaRPr lang="en-US" altLang="en-US" sz="2400">
              <a:solidFill>
                <a:srgbClr val="000000"/>
              </a:solidFill>
              <a:latin typeface="Verdana" panose="020B0604030504040204" pitchFamily="34" charset="0"/>
              <a:ea typeface="Verdana" panose="020B0604030504040204" pitchFamily="34" charset="0"/>
            </a:endParaRPr>
          </a:p>
        </p:txBody>
      </p:sp>
      <p:sp>
        <p:nvSpPr>
          <p:cNvPr id="7" name="Text Box 4"/>
          <p:cNvSpPr txBox="1">
            <a:spLocks noChangeArrowheads="1"/>
          </p:cNvSpPr>
          <p:nvPr/>
        </p:nvSpPr>
        <p:spPr bwMode="auto">
          <a:xfrm>
            <a:off x="21178808" y="5256250"/>
            <a:ext cx="7731937" cy="15338109"/>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4870" tIns="14870" rIns="14870" bIns="14870" numCol="1" anchor="t" anchorCtr="0" compatLnSpc="1">
            <a:prstTxWarp prst="textNoShape">
              <a:avLst/>
            </a:prstTxWarp>
          </a:bodyPr>
          <a:lstStyle/>
          <a:p>
            <a:pPr algn="just" defTabSz="371736" eaLnBrk="0" fontAlgn="base" hangingPunct="0">
              <a:spcBef>
                <a:spcPct val="0"/>
              </a:spcBef>
              <a:spcAft>
                <a:spcPct val="0"/>
              </a:spcAft>
            </a:pPr>
            <a:r>
              <a:rPr lang="en-US" altLang="en-US" sz="3800" b="1">
                <a:solidFill>
                  <a:srgbClr val="E0001B"/>
                </a:solidFill>
                <a:latin typeface="Verdana" panose="020B0604030504040204" pitchFamily="34" charset="0"/>
                <a:ea typeface="Verdana" panose="020B0604030504040204" pitchFamily="34" charset="0"/>
              </a:rPr>
              <a:t>Conclusion/next steps</a:t>
            </a:r>
          </a:p>
          <a:p>
            <a:pPr algn="just" defTabSz="371736" eaLnBrk="0" fontAlgn="base" hangingPunct="0">
              <a:spcBef>
                <a:spcPct val="0"/>
              </a:spcBef>
              <a:spcAft>
                <a:spcPct val="0"/>
              </a:spcAft>
            </a:pPr>
            <a:endParaRPr lang="en-US" altLang="en-US" sz="2000">
              <a:solidFill>
                <a:srgbClr val="000000"/>
              </a:solidFill>
              <a:latin typeface="Verdana" panose="020B0604030504040204" pitchFamily="34" charset="0"/>
              <a:ea typeface="Verdana" panose="020B0604030504040204" pitchFamily="34" charset="0"/>
            </a:endParaRPr>
          </a:p>
          <a:p>
            <a:pPr algn="just" defTabSz="371736" eaLnBrk="0" fontAlgn="base" hangingPunct="0">
              <a:spcBef>
                <a:spcPct val="0"/>
              </a:spcBef>
              <a:spcAft>
                <a:spcPct val="0"/>
              </a:spcAft>
            </a:pPr>
            <a:r>
              <a:rPr lang="en-US" sz="3600">
                <a:latin typeface="Verdana" panose="020B0604030504040204" pitchFamily="34" charset="0"/>
                <a:ea typeface="Verdana" panose="020B0604030504040204" pitchFamily="34" charset="0"/>
              </a:rPr>
              <a:t>Workforce performance analytics is an effective tool in driving community workforce efficiency and invariably helped workforce growth for better  and sustainable service delivery.</a:t>
            </a:r>
          </a:p>
          <a:p>
            <a:pPr algn="just" defTabSz="371736" eaLnBrk="0" fontAlgn="base" hangingPunct="0">
              <a:spcBef>
                <a:spcPct val="0"/>
              </a:spcBef>
              <a:spcAft>
                <a:spcPct val="0"/>
              </a:spcAft>
            </a:pPr>
            <a:endParaRPr lang="en-US" altLang="en-US" sz="2000">
              <a:latin typeface="Verdana" panose="020B0604030504040204" pitchFamily="34" charset="0"/>
              <a:ea typeface="Verdana" panose="020B0604030504040204" pitchFamily="34" charset="0"/>
            </a:endParaRPr>
          </a:p>
        </p:txBody>
      </p:sp>
      <p:sp>
        <p:nvSpPr>
          <p:cNvPr id="8" name="Rectangle 7"/>
          <p:cNvSpPr/>
          <p:nvPr/>
        </p:nvSpPr>
        <p:spPr>
          <a:xfrm>
            <a:off x="-2" y="41451981"/>
            <a:ext cx="30275213" cy="1414942"/>
          </a:xfrm>
          <a:prstGeom prst="rect">
            <a:avLst/>
          </a:prstGeom>
          <a:solidFill>
            <a:srgbClr val="FFABA1"/>
          </a:solidFill>
          <a:ln>
            <a:solidFill>
              <a:srgbClr val="8C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3"/>
          </a:p>
        </p:txBody>
      </p:sp>
      <p:sp>
        <p:nvSpPr>
          <p:cNvPr id="9" name="TextBox 8"/>
          <p:cNvSpPr txBox="1"/>
          <p:nvPr/>
        </p:nvSpPr>
        <p:spPr>
          <a:xfrm>
            <a:off x="438004" y="42015702"/>
            <a:ext cx="13569066" cy="397032"/>
          </a:xfrm>
          <a:prstGeom prst="rect">
            <a:avLst/>
          </a:prstGeom>
          <a:noFill/>
        </p:spPr>
        <p:txBody>
          <a:bodyPr wrap="square" rtlCol="0">
            <a:spAutoFit/>
          </a:bodyPr>
          <a:lstStyle/>
          <a:p>
            <a:r>
              <a:rPr lang="en-GB" sz="1980" b="1">
                <a:solidFill>
                  <a:schemeClr val="bg1"/>
                </a:solidFill>
                <a:latin typeface="Century Gothic" panose="020B0502020202020204" pitchFamily="34" charset="0"/>
              </a:rPr>
              <a:t>PRESENTED AT IPHASA 2021 – the 1</a:t>
            </a:r>
            <a:r>
              <a:rPr lang="en-GB" sz="1980" b="1" baseline="30000">
                <a:solidFill>
                  <a:schemeClr val="bg1"/>
                </a:solidFill>
                <a:latin typeface="Century Gothic" panose="020B0502020202020204" pitchFamily="34" charset="0"/>
              </a:rPr>
              <a:t>st</a:t>
            </a:r>
            <a:r>
              <a:rPr lang="en-GB" sz="1980" b="1">
                <a:solidFill>
                  <a:schemeClr val="bg1"/>
                </a:solidFill>
                <a:latin typeface="Century Gothic" panose="020B0502020202020204" pitchFamily="34" charset="0"/>
              </a:rPr>
              <a:t> International Paediatric HIV Symposium in Africa</a:t>
            </a:r>
            <a:r>
              <a:rPr lang="es-ES" sz="1980" b="1">
                <a:solidFill>
                  <a:schemeClr val="bg1"/>
                </a:solidFill>
                <a:latin typeface="Century Gothic" panose="020B0502020202020204" pitchFamily="34" charset="0"/>
              </a:rPr>
              <a:t>|17-18 </a:t>
            </a:r>
            <a:r>
              <a:rPr lang="es-ES" sz="1980" b="1" err="1">
                <a:solidFill>
                  <a:schemeClr val="bg1"/>
                </a:solidFill>
                <a:latin typeface="Century Gothic" panose="020B0502020202020204" pitchFamily="34" charset="0"/>
              </a:rPr>
              <a:t>November</a:t>
            </a:r>
            <a:r>
              <a:rPr lang="es-ES" sz="1980" b="1">
                <a:solidFill>
                  <a:schemeClr val="bg1"/>
                </a:solidFill>
                <a:latin typeface="Century Gothic" panose="020B0502020202020204" pitchFamily="34" charset="0"/>
              </a:rPr>
              <a:t> 2021</a:t>
            </a:r>
            <a:endParaRPr lang="en-GB" sz="1980" b="1">
              <a:solidFill>
                <a:schemeClr val="bg1"/>
              </a:solidFill>
              <a:latin typeface="Century Gothic" panose="020B0502020202020204" pitchFamily="34" charset="0"/>
            </a:endParaRPr>
          </a:p>
        </p:txBody>
      </p:sp>
      <p:pic>
        <p:nvPicPr>
          <p:cNvPr id="10" name="Picture 9">
            <a:extLst>
              <a:ext uri="{FF2B5EF4-FFF2-40B4-BE49-F238E27FC236}">
                <a16:creationId xmlns:a16="http://schemas.microsoft.com/office/drawing/2014/main" id="{B1B627BD-AA45-A842-978B-861B56CFBA6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69245" y="41760193"/>
            <a:ext cx="1841500" cy="908050"/>
          </a:xfrm>
          <a:prstGeom prst="rect">
            <a:avLst/>
          </a:prstGeom>
          <a:noFill/>
          <a:ln>
            <a:noFill/>
          </a:ln>
        </p:spPr>
      </p:pic>
      <p:sp>
        <p:nvSpPr>
          <p:cNvPr id="11" name="TextBox 10"/>
          <p:cNvSpPr txBox="1"/>
          <p:nvPr/>
        </p:nvSpPr>
        <p:spPr>
          <a:xfrm>
            <a:off x="2189047" y="2361345"/>
            <a:ext cx="25766336" cy="2492990"/>
          </a:xfrm>
          <a:prstGeom prst="rect">
            <a:avLst/>
          </a:prstGeom>
          <a:noFill/>
        </p:spPr>
        <p:txBody>
          <a:bodyPr wrap="square" rtlCol="0">
            <a:spAutoFit/>
          </a:bodyPr>
          <a:lstStyle/>
          <a:p>
            <a:r>
              <a:rPr lang="en-US" sz="3600" err="1">
                <a:latin typeface="Verdana" panose="020B0604030504040204" pitchFamily="34" charset="0"/>
                <a:ea typeface="Verdana" panose="020B0604030504040204" pitchFamily="34" charset="0"/>
              </a:rPr>
              <a:t>Ibor</a:t>
            </a:r>
            <a:r>
              <a:rPr lang="en-US" sz="3600">
                <a:latin typeface="Verdana" panose="020B0604030504040204" pitchFamily="34" charset="0"/>
                <a:ea typeface="Verdana" panose="020B0604030504040204" pitchFamily="34" charset="0"/>
              </a:rPr>
              <a:t>, G.</a:t>
            </a:r>
            <a:r>
              <a:rPr lang="en-US" sz="3600" baseline="30000">
                <a:latin typeface="Verdana" panose="020B0604030504040204" pitchFamily="34" charset="0"/>
                <a:ea typeface="Verdana" panose="020B0604030504040204" pitchFamily="34" charset="0"/>
              </a:rPr>
              <a:t>1</a:t>
            </a:r>
            <a:r>
              <a:rPr lang="en-US" sz="3600">
                <a:latin typeface="Verdana" panose="020B0604030504040204" pitchFamily="34" charset="0"/>
                <a:ea typeface="Verdana" panose="020B0604030504040204" pitchFamily="34" charset="0"/>
              </a:rPr>
              <a:t>; </a:t>
            </a:r>
            <a:r>
              <a:rPr lang="en-US" sz="3600" err="1">
                <a:latin typeface="Verdana" panose="020B0604030504040204" pitchFamily="34" charset="0"/>
                <a:ea typeface="Verdana" panose="020B0604030504040204" pitchFamily="34" charset="0"/>
              </a:rPr>
              <a:t>Akpan</a:t>
            </a:r>
            <a:r>
              <a:rPr lang="en-US" sz="3600">
                <a:latin typeface="Verdana" panose="020B0604030504040204" pitchFamily="34" charset="0"/>
                <a:ea typeface="Verdana" panose="020B0604030504040204" pitchFamily="34" charset="0"/>
              </a:rPr>
              <a:t>, D.</a:t>
            </a:r>
            <a:r>
              <a:rPr lang="en-US" sz="3600" baseline="30000">
                <a:latin typeface="Verdana" panose="020B0604030504040204" pitchFamily="34" charset="0"/>
                <a:ea typeface="Verdana" panose="020B0604030504040204" pitchFamily="34" charset="0"/>
              </a:rPr>
              <a:t>2</a:t>
            </a:r>
            <a:r>
              <a:rPr lang="en-US" sz="3600">
                <a:latin typeface="Verdana" panose="020B0604030504040204" pitchFamily="34" charset="0"/>
                <a:ea typeface="Verdana" panose="020B0604030504040204" pitchFamily="34" charset="0"/>
              </a:rPr>
              <a:t>; </a:t>
            </a:r>
            <a:r>
              <a:rPr lang="en-US" sz="3600" err="1">
                <a:latin typeface="Verdana" panose="020B0604030504040204" pitchFamily="34" charset="0"/>
                <a:ea typeface="Verdana" panose="020B0604030504040204" pitchFamily="34" charset="0"/>
              </a:rPr>
              <a:t>Adekoya</a:t>
            </a:r>
            <a:r>
              <a:rPr lang="en-US" sz="3600">
                <a:latin typeface="Verdana" panose="020B0604030504040204" pitchFamily="34" charset="0"/>
                <a:ea typeface="Verdana" panose="020B0604030504040204" pitchFamily="34" charset="0"/>
              </a:rPr>
              <a:t>, P.</a:t>
            </a:r>
            <a:r>
              <a:rPr lang="en-US" sz="3600" baseline="30000">
                <a:latin typeface="Verdana" panose="020B0604030504040204" pitchFamily="34" charset="0"/>
                <a:ea typeface="Verdana" panose="020B0604030504040204" pitchFamily="34" charset="0"/>
              </a:rPr>
              <a:t>2</a:t>
            </a:r>
            <a:r>
              <a:rPr lang="en-US" sz="3600">
                <a:latin typeface="Verdana" panose="020B0604030504040204" pitchFamily="34" charset="0"/>
                <a:ea typeface="Verdana" panose="020B0604030504040204" pitchFamily="34" charset="0"/>
              </a:rPr>
              <a:t>; </a:t>
            </a:r>
            <a:r>
              <a:rPr lang="en-US" sz="3600" err="1">
                <a:latin typeface="Verdana" panose="020B0604030504040204" pitchFamily="34" charset="0"/>
                <a:ea typeface="Verdana" panose="020B0604030504040204" pitchFamily="34" charset="0"/>
              </a:rPr>
              <a:t>Essien</a:t>
            </a:r>
            <a:r>
              <a:rPr lang="en-US" sz="3600">
                <a:latin typeface="Verdana" panose="020B0604030504040204" pitchFamily="34" charset="0"/>
                <a:ea typeface="Verdana" panose="020B0604030504040204" pitchFamily="34" charset="0"/>
              </a:rPr>
              <a:t>, G.</a:t>
            </a:r>
            <a:r>
              <a:rPr lang="en-US" sz="3600" baseline="30000">
                <a:latin typeface="Verdana" panose="020B0604030504040204" pitchFamily="34" charset="0"/>
                <a:ea typeface="Verdana" panose="020B0604030504040204" pitchFamily="34" charset="0"/>
              </a:rPr>
              <a:t>2</a:t>
            </a:r>
            <a:r>
              <a:rPr lang="en-US" sz="3600">
                <a:latin typeface="Verdana" panose="020B0604030504040204" pitchFamily="34" charset="0"/>
                <a:ea typeface="Verdana" panose="020B0604030504040204" pitchFamily="34" charset="0"/>
              </a:rPr>
              <a:t>; </a:t>
            </a:r>
            <a:r>
              <a:rPr lang="en-US" sz="3600" err="1">
                <a:latin typeface="Verdana" panose="020B0604030504040204" pitchFamily="34" charset="0"/>
                <a:ea typeface="Verdana" panose="020B0604030504040204" pitchFamily="34" charset="0"/>
              </a:rPr>
              <a:t>Ojobo</a:t>
            </a:r>
            <a:r>
              <a:rPr lang="en-US" sz="3600">
                <a:latin typeface="Verdana" panose="020B0604030504040204" pitchFamily="34" charset="0"/>
                <a:ea typeface="Verdana" panose="020B0604030504040204" pitchFamily="34" charset="0"/>
              </a:rPr>
              <a:t>, J.</a:t>
            </a:r>
            <a:r>
              <a:rPr lang="en-US" sz="3600" baseline="30000">
                <a:latin typeface="Verdana" panose="020B0604030504040204" pitchFamily="34" charset="0"/>
                <a:ea typeface="Verdana" panose="020B0604030504040204" pitchFamily="34" charset="0"/>
              </a:rPr>
              <a:t>2</a:t>
            </a:r>
            <a:r>
              <a:rPr lang="en-US" sz="3600">
                <a:latin typeface="Verdana" panose="020B0604030504040204" pitchFamily="34" charset="0"/>
                <a:ea typeface="Verdana" panose="020B0604030504040204" pitchFamily="34" charset="0"/>
              </a:rPr>
              <a:t>; </a:t>
            </a:r>
            <a:r>
              <a:rPr lang="en-US" sz="3600" err="1">
                <a:latin typeface="Verdana" panose="020B0604030504040204" pitchFamily="34" charset="0"/>
                <a:ea typeface="Verdana" panose="020B0604030504040204" pitchFamily="34" charset="0"/>
              </a:rPr>
              <a:t>Bassey</a:t>
            </a:r>
            <a:r>
              <a:rPr lang="en-US" sz="3600">
                <a:latin typeface="Verdana" panose="020B0604030504040204" pitchFamily="34" charset="0"/>
                <a:ea typeface="Verdana" panose="020B0604030504040204" pitchFamily="34" charset="0"/>
              </a:rPr>
              <a:t>, J.</a:t>
            </a:r>
            <a:r>
              <a:rPr lang="en-US" sz="3600" baseline="30000">
                <a:latin typeface="Verdana" panose="020B0604030504040204" pitchFamily="34" charset="0"/>
                <a:ea typeface="Verdana" panose="020B0604030504040204" pitchFamily="34" charset="0"/>
              </a:rPr>
              <a:t>2</a:t>
            </a:r>
            <a:r>
              <a:rPr lang="en-US" sz="3600">
                <a:latin typeface="Verdana" panose="020B0604030504040204" pitchFamily="34" charset="0"/>
                <a:ea typeface="Verdana" panose="020B0604030504040204" pitchFamily="34" charset="0"/>
              </a:rPr>
              <a:t>; </a:t>
            </a:r>
            <a:r>
              <a:rPr lang="en-US" sz="3600" err="1">
                <a:latin typeface="Verdana" panose="020B0604030504040204" pitchFamily="34" charset="0"/>
                <a:ea typeface="Verdana" panose="020B0604030504040204" pitchFamily="34" charset="0"/>
              </a:rPr>
              <a:t>Magaji</a:t>
            </a:r>
            <a:r>
              <a:rPr lang="en-US" sz="3600">
                <a:latin typeface="Verdana" panose="020B0604030504040204" pitchFamily="34" charset="0"/>
                <a:ea typeface="Verdana" panose="020B0604030504040204" pitchFamily="34" charset="0"/>
              </a:rPr>
              <a:t>, D.</a:t>
            </a:r>
            <a:r>
              <a:rPr lang="en-US" sz="3600" baseline="30000">
                <a:latin typeface="Verdana" panose="020B0604030504040204" pitchFamily="34" charset="0"/>
                <a:ea typeface="Verdana" panose="020B0604030504040204" pitchFamily="34" charset="0"/>
              </a:rPr>
              <a:t>3</a:t>
            </a:r>
            <a:r>
              <a:rPr lang="en-US" sz="3600">
                <a:latin typeface="Verdana" panose="020B0604030504040204" pitchFamily="34" charset="0"/>
                <a:ea typeface="Verdana" panose="020B0604030504040204" pitchFamily="34" charset="0"/>
              </a:rPr>
              <a:t> and </a:t>
            </a:r>
            <a:r>
              <a:rPr lang="en-US" sz="3600" err="1">
                <a:latin typeface="Verdana" panose="020B0604030504040204" pitchFamily="34" charset="0"/>
                <a:ea typeface="Verdana" panose="020B0604030504040204" pitchFamily="34" charset="0"/>
              </a:rPr>
              <a:t>Aruku</a:t>
            </a:r>
            <a:r>
              <a:rPr lang="en-US" sz="3600">
                <a:latin typeface="Verdana" panose="020B0604030504040204" pitchFamily="34" charset="0"/>
                <a:ea typeface="Verdana" panose="020B0604030504040204" pitchFamily="34" charset="0"/>
              </a:rPr>
              <a:t>, C.</a:t>
            </a:r>
            <a:r>
              <a:rPr lang="en-US" sz="3600" baseline="30000">
                <a:latin typeface="Verdana" panose="020B0604030504040204" pitchFamily="34" charset="0"/>
                <a:ea typeface="Verdana" panose="020B0604030504040204" pitchFamily="34" charset="0"/>
              </a:rPr>
              <a:t>2</a:t>
            </a:r>
          </a:p>
          <a:p>
            <a:endParaRPr lang="en-US" sz="3600">
              <a:latin typeface="Verdana" panose="020B0604030504040204" pitchFamily="34" charset="0"/>
              <a:ea typeface="Verdana" panose="020B0604030504040204" pitchFamily="34" charset="0"/>
            </a:endParaRPr>
          </a:p>
          <a:p>
            <a:r>
              <a:rPr lang="en-US" sz="2800" baseline="30000">
                <a:latin typeface="Verdana" panose="020B0604030504040204" pitchFamily="34" charset="0"/>
                <a:ea typeface="Verdana" panose="020B0604030504040204" pitchFamily="34" charset="0"/>
              </a:rPr>
              <a:t>1</a:t>
            </a:r>
            <a:r>
              <a:rPr lang="en-US" sz="2800">
                <a:latin typeface="Verdana" panose="020B0604030504040204" pitchFamily="34" charset="0"/>
                <a:ea typeface="Verdana" panose="020B0604030504040204" pitchFamily="34" charset="0"/>
              </a:rPr>
              <a:t>Executive Director, Initiative for People Good Health, Calabar – Nigeria</a:t>
            </a:r>
          </a:p>
          <a:p>
            <a:r>
              <a:rPr lang="en-US" sz="2800" baseline="30000">
                <a:latin typeface="Verdana" panose="020B0604030504040204" pitchFamily="34" charset="0"/>
                <a:ea typeface="Verdana" panose="020B0604030504040204" pitchFamily="34" charset="0"/>
              </a:rPr>
              <a:t>2</a:t>
            </a:r>
            <a:r>
              <a:rPr lang="en-US" sz="2800">
                <a:latin typeface="Verdana" panose="020B0604030504040204" pitchFamily="34" charset="0"/>
                <a:ea typeface="Verdana" panose="020B0604030504040204" pitchFamily="34" charset="0"/>
              </a:rPr>
              <a:t>Center for Clinical Care and Clinical Research</a:t>
            </a:r>
          </a:p>
          <a:p>
            <a:r>
              <a:rPr lang="en-US" sz="2800" baseline="30000">
                <a:latin typeface="Verdana" panose="020B0604030504040204" pitchFamily="34" charset="0"/>
                <a:ea typeface="Verdana" panose="020B0604030504040204" pitchFamily="34" charset="0"/>
              </a:rPr>
              <a:t>3</a:t>
            </a:r>
            <a:r>
              <a:rPr lang="en-US" sz="2800">
                <a:latin typeface="Verdana" panose="020B0604030504040204" pitchFamily="34" charset="0"/>
                <a:ea typeface="Verdana" panose="020B0604030504040204" pitchFamily="34" charset="0"/>
              </a:rPr>
              <a:t>United States Agency for International Development</a:t>
            </a:r>
            <a:endParaRPr lang="en-US" sz="7200">
              <a:solidFill>
                <a:schemeClr val="bg1"/>
              </a:solidFill>
              <a:latin typeface="Verdana" panose="020B0604030504040204" pitchFamily="34" charset="0"/>
              <a:ea typeface="Verdana" panose="020B0604030504040204" pitchFamily="34" charset="0"/>
            </a:endParaRPr>
          </a:p>
        </p:txBody>
      </p:sp>
      <p:pic>
        <p:nvPicPr>
          <p:cNvPr id="12" name="Abstract Aud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464020" y="3102429"/>
            <a:ext cx="885556" cy="885556"/>
          </a:xfrm>
          <a:prstGeom prst="rect">
            <a:avLst/>
          </a:prstGeom>
        </p:spPr>
      </p:pic>
    </p:spTree>
    <p:extLst>
      <p:ext uri="{BB962C8B-B14F-4D97-AF65-F5344CB8AC3E}">
        <p14:creationId xmlns:p14="http://schemas.microsoft.com/office/powerpoint/2010/main" val="729906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011"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AA8B93E3C0C54882DD00A936CC00FE" ma:contentTypeVersion="13" ma:contentTypeDescription="Create a new document." ma:contentTypeScope="" ma:versionID="dd17e71e9a80540999eff090d2c2912a">
  <xsd:schema xmlns:xsd="http://www.w3.org/2001/XMLSchema" xmlns:xs="http://www.w3.org/2001/XMLSchema" xmlns:p="http://schemas.microsoft.com/office/2006/metadata/properties" xmlns:ns2="21d4e6fb-9d12-4ec1-abec-688feafe814f" xmlns:ns3="250929fa-9806-4449-af20-7947085fa170" targetNamespace="http://schemas.microsoft.com/office/2006/metadata/properties" ma:root="true" ma:fieldsID="5560f093e59bc279eefeafe9a17fdd68" ns2:_="" ns3:_="">
    <xsd:import namespace="21d4e6fb-9d12-4ec1-abec-688feafe814f"/>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d4e6fb-9d12-4ec1-abec-688feafe81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A47EA2-02C8-4978-AD30-55783209E7AD}">
  <ds:schemaRefs>
    <ds:schemaRef ds:uri="http://schemas.microsoft.com/sharepoint/v3/contenttype/forms"/>
  </ds:schemaRefs>
</ds:datastoreItem>
</file>

<file path=customXml/itemProps2.xml><?xml version="1.0" encoding="utf-8"?>
<ds:datastoreItem xmlns:ds="http://schemas.openxmlformats.org/officeDocument/2006/customXml" ds:itemID="{CCA15348-2CAF-472F-B6C0-10C134E354FE}">
  <ds:schemaRefs>
    <ds:schemaRef ds:uri="21d4e6fb-9d12-4ec1-abec-688feafe814f"/>
    <ds:schemaRef ds:uri="250929fa-9806-4449-af20-7947085fa1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AC0DDF4-B42D-4279-88C7-9F8BDCB7487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Jexler</dc:creator>
  <cp:revision>1</cp:revision>
  <dcterms:created xsi:type="dcterms:W3CDTF">2021-10-21T09:09:55Z</dcterms:created>
  <dcterms:modified xsi:type="dcterms:W3CDTF">2021-11-07T11:55:07Z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0x01010025AA8B93E3C0C54882DD00A936CC00FE</vt:lpwstr>
  </property>
</Properties>
</file>