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4" r:id="rId4"/>
  </p:sldMasterIdLst>
  <p:notesMasterIdLst>
    <p:notesMasterId r:id="rId6"/>
  </p:notesMasterIdLst>
  <p:sldIdLst>
    <p:sldId id="257" r:id="rId5"/>
  </p:sldIdLst>
  <p:sldSz cx="51206400" cy="32918400"/>
  <p:notesSz cx="6858000" cy="9144000"/>
  <p:defaultTextStyle>
    <a:defPPr>
      <a:defRPr lang="en-US"/>
    </a:defPPr>
    <a:lvl1pPr marL="0" algn="l" defTabSz="4037990" rtl="0" eaLnBrk="1" latinLnBrk="0" hangingPunct="1">
      <a:defRPr sz="7949" kern="1200">
        <a:solidFill>
          <a:schemeClr val="tx1"/>
        </a:solidFill>
        <a:latin typeface="+mn-lt"/>
        <a:ea typeface="+mn-ea"/>
        <a:cs typeface="+mn-cs"/>
      </a:defRPr>
    </a:lvl1pPr>
    <a:lvl2pPr marL="2018995" algn="l" defTabSz="4037990" rtl="0" eaLnBrk="1" latinLnBrk="0" hangingPunct="1">
      <a:defRPr sz="7949" kern="1200">
        <a:solidFill>
          <a:schemeClr val="tx1"/>
        </a:solidFill>
        <a:latin typeface="+mn-lt"/>
        <a:ea typeface="+mn-ea"/>
        <a:cs typeface="+mn-cs"/>
      </a:defRPr>
    </a:lvl2pPr>
    <a:lvl3pPr marL="4037990" algn="l" defTabSz="4037990" rtl="0" eaLnBrk="1" latinLnBrk="0" hangingPunct="1">
      <a:defRPr sz="7949" kern="1200">
        <a:solidFill>
          <a:schemeClr val="tx1"/>
        </a:solidFill>
        <a:latin typeface="+mn-lt"/>
        <a:ea typeface="+mn-ea"/>
        <a:cs typeface="+mn-cs"/>
      </a:defRPr>
    </a:lvl3pPr>
    <a:lvl4pPr marL="6056986" algn="l" defTabSz="4037990" rtl="0" eaLnBrk="1" latinLnBrk="0" hangingPunct="1">
      <a:defRPr sz="7949" kern="1200">
        <a:solidFill>
          <a:schemeClr val="tx1"/>
        </a:solidFill>
        <a:latin typeface="+mn-lt"/>
        <a:ea typeface="+mn-ea"/>
        <a:cs typeface="+mn-cs"/>
      </a:defRPr>
    </a:lvl4pPr>
    <a:lvl5pPr marL="8075981" algn="l" defTabSz="4037990" rtl="0" eaLnBrk="1" latinLnBrk="0" hangingPunct="1">
      <a:defRPr sz="7949" kern="1200">
        <a:solidFill>
          <a:schemeClr val="tx1"/>
        </a:solidFill>
        <a:latin typeface="+mn-lt"/>
        <a:ea typeface="+mn-ea"/>
        <a:cs typeface="+mn-cs"/>
      </a:defRPr>
    </a:lvl5pPr>
    <a:lvl6pPr marL="10094976" algn="l" defTabSz="4037990" rtl="0" eaLnBrk="1" latinLnBrk="0" hangingPunct="1">
      <a:defRPr sz="7949" kern="1200">
        <a:solidFill>
          <a:schemeClr val="tx1"/>
        </a:solidFill>
        <a:latin typeface="+mn-lt"/>
        <a:ea typeface="+mn-ea"/>
        <a:cs typeface="+mn-cs"/>
      </a:defRPr>
    </a:lvl6pPr>
    <a:lvl7pPr marL="12113971" algn="l" defTabSz="4037990" rtl="0" eaLnBrk="1" latinLnBrk="0" hangingPunct="1">
      <a:defRPr sz="7949" kern="1200">
        <a:solidFill>
          <a:schemeClr val="tx1"/>
        </a:solidFill>
        <a:latin typeface="+mn-lt"/>
        <a:ea typeface="+mn-ea"/>
        <a:cs typeface="+mn-cs"/>
      </a:defRPr>
    </a:lvl7pPr>
    <a:lvl8pPr marL="14132966" algn="l" defTabSz="4037990" rtl="0" eaLnBrk="1" latinLnBrk="0" hangingPunct="1">
      <a:defRPr sz="7949" kern="1200">
        <a:solidFill>
          <a:schemeClr val="tx1"/>
        </a:solidFill>
        <a:latin typeface="+mn-lt"/>
        <a:ea typeface="+mn-ea"/>
        <a:cs typeface="+mn-cs"/>
      </a:defRPr>
    </a:lvl8pPr>
    <a:lvl9pPr marL="16151962" algn="l" defTabSz="4037990" rtl="0" eaLnBrk="1" latinLnBrk="0" hangingPunct="1">
      <a:defRPr sz="7949"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Angel" initials="AA" lastIdx="1" clrIdx="0">
    <p:extLst>
      <p:ext uri="{19B8F6BF-5375-455C-9EA6-DF929625EA0E}">
        <p15:presenceInfo xmlns:p15="http://schemas.microsoft.com/office/powerpoint/2012/main" userId="S-1-5-21-1630766965-14560760-1228025406-7046" providerId="AD"/>
      </p:ext>
    </p:extLst>
  </p:cmAuthor>
  <p:cmAuthor id="2" name="Michelle Gill" initials="MG" lastIdx="5" clrIdx="1">
    <p:extLst>
      <p:ext uri="{19B8F6BF-5375-455C-9EA6-DF929625EA0E}">
        <p15:presenceInfo xmlns:p15="http://schemas.microsoft.com/office/powerpoint/2012/main" userId="S-1-5-21-1630766965-14560760-1228025406-619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6333"/>
    <a:srgbClr val="5FB0B5"/>
    <a:srgbClr val="538C8D"/>
    <a:srgbClr val="2E8B7D"/>
    <a:srgbClr val="C49500"/>
    <a:srgbClr val="FFD347"/>
    <a:srgbClr val="00246C"/>
    <a:srgbClr val="194788"/>
    <a:srgbClr val="F452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635" autoAdjust="0"/>
    <p:restoredTop sz="94621"/>
  </p:normalViewPr>
  <p:slideViewPr>
    <p:cSldViewPr snapToGrid="0" snapToObjects="1">
      <p:cViewPr varScale="1">
        <p:scale>
          <a:sx n="14" d="100"/>
          <a:sy n="14" d="100"/>
        </p:scale>
        <p:origin x="1164" y="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commentAuthors" Target="commen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631259-AE1E-BD46-8E60-DE04450527B7}" type="datetimeFigureOut">
              <a:rPr lang="en-US" smtClean="0"/>
              <a:t>11/7/2021</a:t>
            </a:fld>
            <a:endParaRPr lang="en-US" dirty="0"/>
          </a:p>
        </p:txBody>
      </p:sp>
      <p:sp>
        <p:nvSpPr>
          <p:cNvPr id="4" name="Slide Image Placeholder 3"/>
          <p:cNvSpPr>
            <a:spLocks noGrp="1" noRot="1" noChangeAspect="1"/>
          </p:cNvSpPr>
          <p:nvPr>
            <p:ph type="sldImg" idx="2"/>
          </p:nvPr>
        </p:nvSpPr>
        <p:spPr>
          <a:xfrm>
            <a:off x="1028700" y="1143000"/>
            <a:ext cx="48006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7441CE-4179-6D48-80C0-FD7A4657C601}" type="slidenum">
              <a:rPr lang="en-US" smtClean="0"/>
              <a:t>‹N°›</a:t>
            </a:fld>
            <a:endParaRPr lang="en-US" dirty="0"/>
          </a:p>
        </p:txBody>
      </p:sp>
    </p:spTree>
    <p:extLst>
      <p:ext uri="{BB962C8B-B14F-4D97-AF65-F5344CB8AC3E}">
        <p14:creationId xmlns:p14="http://schemas.microsoft.com/office/powerpoint/2010/main" val="2095501150"/>
      </p:ext>
    </p:extLst>
  </p:cSld>
  <p:clrMap bg1="lt1" tx1="dk1" bg2="lt2" tx2="dk2" accent1="accent1" accent2="accent2" accent3="accent3" accent4="accent4" accent5="accent5" accent6="accent6" hlink="hlink" folHlink="folHlink"/>
  <p:notesStyle>
    <a:lvl1pPr marL="0" algn="l" defTabSz="4037990" rtl="0" eaLnBrk="1" latinLnBrk="0" hangingPunct="1">
      <a:defRPr sz="5299" kern="1200">
        <a:solidFill>
          <a:schemeClr val="tx1"/>
        </a:solidFill>
        <a:latin typeface="+mn-lt"/>
        <a:ea typeface="+mn-ea"/>
        <a:cs typeface="+mn-cs"/>
      </a:defRPr>
    </a:lvl1pPr>
    <a:lvl2pPr marL="2018995" algn="l" defTabSz="4037990" rtl="0" eaLnBrk="1" latinLnBrk="0" hangingPunct="1">
      <a:defRPr sz="5299" kern="1200">
        <a:solidFill>
          <a:schemeClr val="tx1"/>
        </a:solidFill>
        <a:latin typeface="+mn-lt"/>
        <a:ea typeface="+mn-ea"/>
        <a:cs typeface="+mn-cs"/>
      </a:defRPr>
    </a:lvl2pPr>
    <a:lvl3pPr marL="4037990" algn="l" defTabSz="4037990" rtl="0" eaLnBrk="1" latinLnBrk="0" hangingPunct="1">
      <a:defRPr sz="5299" kern="1200">
        <a:solidFill>
          <a:schemeClr val="tx1"/>
        </a:solidFill>
        <a:latin typeface="+mn-lt"/>
        <a:ea typeface="+mn-ea"/>
        <a:cs typeface="+mn-cs"/>
      </a:defRPr>
    </a:lvl3pPr>
    <a:lvl4pPr marL="6056986" algn="l" defTabSz="4037990" rtl="0" eaLnBrk="1" latinLnBrk="0" hangingPunct="1">
      <a:defRPr sz="5299" kern="1200">
        <a:solidFill>
          <a:schemeClr val="tx1"/>
        </a:solidFill>
        <a:latin typeface="+mn-lt"/>
        <a:ea typeface="+mn-ea"/>
        <a:cs typeface="+mn-cs"/>
      </a:defRPr>
    </a:lvl4pPr>
    <a:lvl5pPr marL="8075981" algn="l" defTabSz="4037990" rtl="0" eaLnBrk="1" latinLnBrk="0" hangingPunct="1">
      <a:defRPr sz="5299" kern="1200">
        <a:solidFill>
          <a:schemeClr val="tx1"/>
        </a:solidFill>
        <a:latin typeface="+mn-lt"/>
        <a:ea typeface="+mn-ea"/>
        <a:cs typeface="+mn-cs"/>
      </a:defRPr>
    </a:lvl5pPr>
    <a:lvl6pPr marL="10094976" algn="l" defTabSz="4037990" rtl="0" eaLnBrk="1" latinLnBrk="0" hangingPunct="1">
      <a:defRPr sz="5299" kern="1200">
        <a:solidFill>
          <a:schemeClr val="tx1"/>
        </a:solidFill>
        <a:latin typeface="+mn-lt"/>
        <a:ea typeface="+mn-ea"/>
        <a:cs typeface="+mn-cs"/>
      </a:defRPr>
    </a:lvl6pPr>
    <a:lvl7pPr marL="12113971" algn="l" defTabSz="4037990" rtl="0" eaLnBrk="1" latinLnBrk="0" hangingPunct="1">
      <a:defRPr sz="5299" kern="1200">
        <a:solidFill>
          <a:schemeClr val="tx1"/>
        </a:solidFill>
        <a:latin typeface="+mn-lt"/>
        <a:ea typeface="+mn-ea"/>
        <a:cs typeface="+mn-cs"/>
      </a:defRPr>
    </a:lvl7pPr>
    <a:lvl8pPr marL="14132966" algn="l" defTabSz="4037990" rtl="0" eaLnBrk="1" latinLnBrk="0" hangingPunct="1">
      <a:defRPr sz="5299" kern="1200">
        <a:solidFill>
          <a:schemeClr val="tx1"/>
        </a:solidFill>
        <a:latin typeface="+mn-lt"/>
        <a:ea typeface="+mn-ea"/>
        <a:cs typeface="+mn-cs"/>
      </a:defRPr>
    </a:lvl8pPr>
    <a:lvl9pPr marL="16151962" algn="l" defTabSz="4037990" rtl="0" eaLnBrk="1" latinLnBrk="0" hangingPunct="1">
      <a:defRPr sz="52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7441CE-4179-6D48-80C0-FD7A4657C601}" type="slidenum">
              <a:rPr lang="en-US" smtClean="0"/>
              <a:t>1</a:t>
            </a:fld>
            <a:endParaRPr lang="en-US" dirty="0"/>
          </a:p>
        </p:txBody>
      </p:sp>
    </p:spTree>
    <p:extLst>
      <p:ext uri="{BB962C8B-B14F-4D97-AF65-F5344CB8AC3E}">
        <p14:creationId xmlns:p14="http://schemas.microsoft.com/office/powerpoint/2010/main" val="405232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7F246-4286-0E48-9FA3-CDEC9E975C9A}"/>
              </a:ext>
            </a:extLst>
          </p:cNvPr>
          <p:cNvSpPr>
            <a:spLocks noGrp="1"/>
          </p:cNvSpPr>
          <p:nvPr>
            <p:ph type="ctrTitle"/>
          </p:nvPr>
        </p:nvSpPr>
        <p:spPr>
          <a:xfrm>
            <a:off x="6400800" y="5387342"/>
            <a:ext cx="38404800" cy="11460480"/>
          </a:xfrm>
        </p:spPr>
        <p:txBody>
          <a:bodyPr anchor="b"/>
          <a:lstStyle>
            <a:lvl1pPr algn="ctr">
              <a:defRPr sz="25200"/>
            </a:lvl1pPr>
          </a:lstStyle>
          <a:p>
            <a:r>
              <a:rPr lang="en-US" dirty="0"/>
              <a:t>Click to edit Master title style</a:t>
            </a:r>
          </a:p>
        </p:txBody>
      </p:sp>
      <p:sp>
        <p:nvSpPr>
          <p:cNvPr id="3" name="Subtitle 2">
            <a:extLst>
              <a:ext uri="{FF2B5EF4-FFF2-40B4-BE49-F238E27FC236}">
                <a16:creationId xmlns:a16="http://schemas.microsoft.com/office/drawing/2014/main" id="{41555A60-3945-EC4E-A7C8-7753F89CDB03}"/>
              </a:ext>
            </a:extLst>
          </p:cNvPr>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p>
        </p:txBody>
      </p:sp>
      <p:sp>
        <p:nvSpPr>
          <p:cNvPr id="4" name="Date Placeholder 3">
            <a:extLst>
              <a:ext uri="{FF2B5EF4-FFF2-40B4-BE49-F238E27FC236}">
                <a16:creationId xmlns:a16="http://schemas.microsoft.com/office/drawing/2014/main" id="{7D07774B-1D48-F047-8587-1AA9A4165D41}"/>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5" name="Footer Placeholder 4">
            <a:extLst>
              <a:ext uri="{FF2B5EF4-FFF2-40B4-BE49-F238E27FC236}">
                <a16:creationId xmlns:a16="http://schemas.microsoft.com/office/drawing/2014/main" id="{54DC9F5F-80F8-4A4B-8D88-87EB8C4A530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2E6508-EE28-DF4C-BEC3-5F42CA25FEF2}"/>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1732419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BF7F6-3E16-8444-9D55-F0AD6F7162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2047554-F31E-6C4D-B3AA-A4847F0940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5D845A-1597-5746-8099-C6ED65CEB745}"/>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5" name="Footer Placeholder 4">
            <a:extLst>
              <a:ext uri="{FF2B5EF4-FFF2-40B4-BE49-F238E27FC236}">
                <a16:creationId xmlns:a16="http://schemas.microsoft.com/office/drawing/2014/main" id="{470D0FC9-26AD-DD4A-8F7D-5126BA30B8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2F893C8-EB6B-0F4B-8E5F-FC0CA3A93981}"/>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811393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DA6DFE-D37D-D34B-A261-B322DEFE05D7}"/>
              </a:ext>
            </a:extLst>
          </p:cNvPr>
          <p:cNvSpPr>
            <a:spLocks noGrp="1"/>
          </p:cNvSpPr>
          <p:nvPr>
            <p:ph type="title" orient="vert"/>
          </p:nvPr>
        </p:nvSpPr>
        <p:spPr>
          <a:xfrm>
            <a:off x="36644580" y="1752600"/>
            <a:ext cx="11041380" cy="27896822"/>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0D3BF7-6820-4749-AD87-58F93AACF655}"/>
              </a:ext>
            </a:extLst>
          </p:cNvPr>
          <p:cNvSpPr>
            <a:spLocks noGrp="1"/>
          </p:cNvSpPr>
          <p:nvPr>
            <p:ph type="body" orient="vert" idx="1"/>
          </p:nvPr>
        </p:nvSpPr>
        <p:spPr>
          <a:xfrm>
            <a:off x="3520440" y="1752600"/>
            <a:ext cx="3248406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7E603E-CA11-2043-864A-4BEB3962782B}"/>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5" name="Footer Placeholder 4">
            <a:extLst>
              <a:ext uri="{FF2B5EF4-FFF2-40B4-BE49-F238E27FC236}">
                <a16:creationId xmlns:a16="http://schemas.microsoft.com/office/drawing/2014/main" id="{F6D77183-1B12-0A49-A39B-5807EEF684C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0B7A21-CB0E-E749-8BB5-F899FAD48BE7}"/>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3821540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7FAB0-C489-9F41-8CAD-3152EBC2865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E5680E-D0EA-584D-BCFB-31EDA39D9C3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249BDB-98A9-8B4C-BA0E-601D960202FA}"/>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5" name="Footer Placeholder 4">
            <a:extLst>
              <a:ext uri="{FF2B5EF4-FFF2-40B4-BE49-F238E27FC236}">
                <a16:creationId xmlns:a16="http://schemas.microsoft.com/office/drawing/2014/main" id="{01D6EEE7-5A21-B445-8809-9139615986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16CFAB-5745-4046-AB62-AC0AA0F867C6}"/>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82551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5A62B-B6B5-BB4F-BCE2-40EBF1E30893}"/>
              </a:ext>
            </a:extLst>
          </p:cNvPr>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p>
        </p:txBody>
      </p:sp>
      <p:sp>
        <p:nvSpPr>
          <p:cNvPr id="3" name="Text Placeholder 2">
            <a:extLst>
              <a:ext uri="{FF2B5EF4-FFF2-40B4-BE49-F238E27FC236}">
                <a16:creationId xmlns:a16="http://schemas.microsoft.com/office/drawing/2014/main" id="{AA412C60-8B71-D44F-8278-537594535E20}"/>
              </a:ext>
            </a:extLst>
          </p:cNvPr>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234A622-1532-9841-81C8-A2210451351A}"/>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5" name="Footer Placeholder 4">
            <a:extLst>
              <a:ext uri="{FF2B5EF4-FFF2-40B4-BE49-F238E27FC236}">
                <a16:creationId xmlns:a16="http://schemas.microsoft.com/office/drawing/2014/main" id="{7BB12144-0746-174F-9182-18D1510703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0FC4D2-96D4-5F43-BC46-F81363C164AA}"/>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3906217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ED562-26B6-6944-80CC-65D7FF5DA3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27815D-25E3-2048-A497-6BDBF2AD0680}"/>
              </a:ext>
            </a:extLst>
          </p:cNvPr>
          <p:cNvSpPr>
            <a:spLocks noGrp="1"/>
          </p:cNvSpPr>
          <p:nvPr>
            <p:ph sz="half" idx="1"/>
          </p:nvPr>
        </p:nvSpPr>
        <p:spPr>
          <a:xfrm>
            <a:off x="35204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429ECC-1FB0-854F-829D-92C797AFE75F}"/>
              </a:ext>
            </a:extLst>
          </p:cNvPr>
          <p:cNvSpPr>
            <a:spLocks noGrp="1"/>
          </p:cNvSpPr>
          <p:nvPr>
            <p:ph sz="half" idx="2"/>
          </p:nvPr>
        </p:nvSpPr>
        <p:spPr>
          <a:xfrm>
            <a:off x="259232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A6719B6-5401-424C-82B1-757B09E44C16}"/>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6" name="Footer Placeholder 5">
            <a:extLst>
              <a:ext uri="{FF2B5EF4-FFF2-40B4-BE49-F238E27FC236}">
                <a16:creationId xmlns:a16="http://schemas.microsoft.com/office/drawing/2014/main" id="{EF3DE962-4BD4-0B40-96D9-AECECBC8C5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B6F1B6-5F94-7A48-B813-E0CE8CCFBF77}"/>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3489557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44CDD-10F5-1C45-9293-AEF2E35875C3}"/>
              </a:ext>
            </a:extLst>
          </p:cNvPr>
          <p:cNvSpPr>
            <a:spLocks noGrp="1"/>
          </p:cNvSpPr>
          <p:nvPr>
            <p:ph type="title"/>
          </p:nvPr>
        </p:nvSpPr>
        <p:spPr>
          <a:xfrm>
            <a:off x="3527110" y="1752603"/>
            <a:ext cx="44165520" cy="6362702"/>
          </a:xfrm>
        </p:spPr>
        <p:txBody>
          <a:bodyPr/>
          <a:lstStyle/>
          <a:p>
            <a:r>
              <a:rPr lang="en-US"/>
              <a:t>Click to edit Master title style</a:t>
            </a:r>
          </a:p>
        </p:txBody>
      </p:sp>
      <p:sp>
        <p:nvSpPr>
          <p:cNvPr id="3" name="Text Placeholder 2">
            <a:extLst>
              <a:ext uri="{FF2B5EF4-FFF2-40B4-BE49-F238E27FC236}">
                <a16:creationId xmlns:a16="http://schemas.microsoft.com/office/drawing/2014/main" id="{9312716B-F9C8-6E40-9653-5CF363B04906}"/>
              </a:ext>
            </a:extLst>
          </p:cNvPr>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a:extLst>
              <a:ext uri="{FF2B5EF4-FFF2-40B4-BE49-F238E27FC236}">
                <a16:creationId xmlns:a16="http://schemas.microsoft.com/office/drawing/2014/main" id="{A44707CB-BB4A-2E46-A2A2-7F23FA54B5DD}"/>
              </a:ext>
            </a:extLst>
          </p:cNvPr>
          <p:cNvSpPr>
            <a:spLocks noGrp="1"/>
          </p:cNvSpPr>
          <p:nvPr>
            <p:ph sz="half" idx="2"/>
          </p:nvPr>
        </p:nvSpPr>
        <p:spPr>
          <a:xfrm>
            <a:off x="3527112" y="12024360"/>
            <a:ext cx="21662705"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AAC628C-6CD5-A643-A8AC-C8857C8C2D30}"/>
              </a:ext>
            </a:extLst>
          </p:cNvPr>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a:extLst>
              <a:ext uri="{FF2B5EF4-FFF2-40B4-BE49-F238E27FC236}">
                <a16:creationId xmlns:a16="http://schemas.microsoft.com/office/drawing/2014/main" id="{76152495-572C-0744-B7AE-BA9AA5985E63}"/>
              </a:ext>
            </a:extLst>
          </p:cNvPr>
          <p:cNvSpPr>
            <a:spLocks noGrp="1"/>
          </p:cNvSpPr>
          <p:nvPr>
            <p:ph sz="quarter" idx="4"/>
          </p:nvPr>
        </p:nvSpPr>
        <p:spPr>
          <a:xfrm>
            <a:off x="25923240" y="12024360"/>
            <a:ext cx="2176939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10716F-EE25-594B-8BEE-9CE6C1C784DD}"/>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8" name="Footer Placeholder 7">
            <a:extLst>
              <a:ext uri="{FF2B5EF4-FFF2-40B4-BE49-F238E27FC236}">
                <a16:creationId xmlns:a16="http://schemas.microsoft.com/office/drawing/2014/main" id="{C967D30A-C924-9246-8657-A8B47B867E0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3B98B42-0122-2E40-B9C6-938207AEDB8B}"/>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1693405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78535-9D7D-2E4F-8F35-50679712AA1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1BA226-6B5C-6A4F-A447-C139610D392B}"/>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4" name="Footer Placeholder 3">
            <a:extLst>
              <a:ext uri="{FF2B5EF4-FFF2-40B4-BE49-F238E27FC236}">
                <a16:creationId xmlns:a16="http://schemas.microsoft.com/office/drawing/2014/main" id="{F18A70BF-EC32-1D40-8B17-D207EB023B89}"/>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C5817030-1740-BE41-BBC0-B2CC16757BC7}"/>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1769417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7B181C-0D56-1543-B729-060DEC3550D7}"/>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3" name="Footer Placeholder 2">
            <a:extLst>
              <a:ext uri="{FF2B5EF4-FFF2-40B4-BE49-F238E27FC236}">
                <a16:creationId xmlns:a16="http://schemas.microsoft.com/office/drawing/2014/main" id="{645959A4-3D2B-A74C-B890-92BCE6AAD5D2}"/>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0686C20-6A0F-2845-8045-1749413AFE75}"/>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3614406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3081-BA52-854D-99E1-B5344F071C9E}"/>
              </a:ext>
            </a:extLst>
          </p:cNvPr>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p>
        </p:txBody>
      </p:sp>
      <p:sp>
        <p:nvSpPr>
          <p:cNvPr id="3" name="Content Placeholder 2">
            <a:extLst>
              <a:ext uri="{FF2B5EF4-FFF2-40B4-BE49-F238E27FC236}">
                <a16:creationId xmlns:a16="http://schemas.microsoft.com/office/drawing/2014/main" id="{B984385C-EF84-9143-8471-2CC2430D88FF}"/>
              </a:ext>
            </a:extLst>
          </p:cNvPr>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F5696E3-C765-E240-A342-CAD3318938EA}"/>
              </a:ext>
            </a:extLst>
          </p:cNvPr>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a:extLst>
              <a:ext uri="{FF2B5EF4-FFF2-40B4-BE49-F238E27FC236}">
                <a16:creationId xmlns:a16="http://schemas.microsoft.com/office/drawing/2014/main" id="{DEC1A712-F58C-384A-AD08-601421102FCD}"/>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6" name="Footer Placeholder 5">
            <a:extLst>
              <a:ext uri="{FF2B5EF4-FFF2-40B4-BE49-F238E27FC236}">
                <a16:creationId xmlns:a16="http://schemas.microsoft.com/office/drawing/2014/main" id="{07E39EE6-A610-5744-ABA1-9F2444700C0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A8A5F8C-7697-8842-ABE5-C5FAAD2CA188}"/>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261448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752DA-1D12-384E-8BFA-A8B1C00C6D1F}"/>
              </a:ext>
            </a:extLst>
          </p:cNvPr>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p>
        </p:txBody>
      </p:sp>
      <p:sp>
        <p:nvSpPr>
          <p:cNvPr id="3" name="Picture Placeholder 2">
            <a:extLst>
              <a:ext uri="{FF2B5EF4-FFF2-40B4-BE49-F238E27FC236}">
                <a16:creationId xmlns:a16="http://schemas.microsoft.com/office/drawing/2014/main" id="{4928392C-E0E7-3A49-A62E-CA521C9C538B}"/>
              </a:ext>
            </a:extLst>
          </p:cNvPr>
          <p:cNvSpPr>
            <a:spLocks noGrp="1"/>
          </p:cNvSpPr>
          <p:nvPr>
            <p:ph type="pic" idx="1"/>
          </p:nvPr>
        </p:nvSpPr>
        <p:spPr>
          <a:xfrm>
            <a:off x="21769390" y="4739642"/>
            <a:ext cx="25923240" cy="23393400"/>
          </a:xfrm>
        </p:spPr>
        <p:txBody>
          <a:bodyPr/>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endParaRPr lang="en-US" dirty="0"/>
          </a:p>
        </p:txBody>
      </p:sp>
      <p:sp>
        <p:nvSpPr>
          <p:cNvPr id="4" name="Text Placeholder 3">
            <a:extLst>
              <a:ext uri="{FF2B5EF4-FFF2-40B4-BE49-F238E27FC236}">
                <a16:creationId xmlns:a16="http://schemas.microsoft.com/office/drawing/2014/main" id="{7062D8CB-A28F-1E49-A066-41F518C40065}"/>
              </a:ext>
            </a:extLst>
          </p:cNvPr>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a:extLst>
              <a:ext uri="{FF2B5EF4-FFF2-40B4-BE49-F238E27FC236}">
                <a16:creationId xmlns:a16="http://schemas.microsoft.com/office/drawing/2014/main" id="{0C968A9E-F60E-5C47-8709-75CEBCDC8274}"/>
              </a:ext>
            </a:extLst>
          </p:cNvPr>
          <p:cNvSpPr>
            <a:spLocks noGrp="1"/>
          </p:cNvSpPr>
          <p:nvPr>
            <p:ph type="dt" sz="half" idx="10"/>
          </p:nvPr>
        </p:nvSpPr>
        <p:spPr/>
        <p:txBody>
          <a:bodyPr/>
          <a:lstStyle/>
          <a:p>
            <a:fld id="{3E94A7D2-89E8-7F42-BDE6-04DC22BA2D05}" type="datetimeFigureOut">
              <a:rPr lang="en-US" smtClean="0"/>
              <a:t>11/7/2021</a:t>
            </a:fld>
            <a:endParaRPr lang="en-US" dirty="0"/>
          </a:p>
        </p:txBody>
      </p:sp>
      <p:sp>
        <p:nvSpPr>
          <p:cNvPr id="6" name="Footer Placeholder 5">
            <a:extLst>
              <a:ext uri="{FF2B5EF4-FFF2-40B4-BE49-F238E27FC236}">
                <a16:creationId xmlns:a16="http://schemas.microsoft.com/office/drawing/2014/main" id="{14A88501-485B-6846-9937-B4C785ED983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CAE53A-23B4-1F4E-9662-AFE7BB013562}"/>
              </a:ext>
            </a:extLst>
          </p:cNvPr>
          <p:cNvSpPr>
            <a:spLocks noGrp="1"/>
          </p:cNvSpPr>
          <p:nvPr>
            <p:ph type="sldNum" sz="quarter" idx="12"/>
          </p:nvPr>
        </p:nvSpPr>
        <p:spPr/>
        <p:txBody>
          <a:bodyPr/>
          <a:lstStyle/>
          <a:p>
            <a:fld id="{D4AA6D1D-199C-0149-BDB7-9696338E0133}" type="slidenum">
              <a:rPr lang="en-US" smtClean="0"/>
              <a:t>‹N°›</a:t>
            </a:fld>
            <a:endParaRPr lang="en-US" dirty="0"/>
          </a:p>
        </p:txBody>
      </p:sp>
    </p:spTree>
    <p:extLst>
      <p:ext uri="{BB962C8B-B14F-4D97-AF65-F5344CB8AC3E}">
        <p14:creationId xmlns:p14="http://schemas.microsoft.com/office/powerpoint/2010/main" val="27115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EC4303-B246-524C-A464-DB707DF3021D}"/>
              </a:ext>
            </a:extLst>
          </p:cNvPr>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B31678-700D-4B49-8601-3B507C73A998}"/>
              </a:ext>
            </a:extLst>
          </p:cNvPr>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40948A-00F2-C149-85BB-6E050FBF38BE}"/>
              </a:ext>
            </a:extLst>
          </p:cNvPr>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3E94A7D2-89E8-7F42-BDE6-04DC22BA2D05}" type="datetimeFigureOut">
              <a:rPr lang="en-US" smtClean="0"/>
              <a:t>11/7/2021</a:t>
            </a:fld>
            <a:endParaRPr lang="en-US" dirty="0"/>
          </a:p>
        </p:txBody>
      </p:sp>
      <p:sp>
        <p:nvSpPr>
          <p:cNvPr id="5" name="Footer Placeholder 4">
            <a:extLst>
              <a:ext uri="{FF2B5EF4-FFF2-40B4-BE49-F238E27FC236}">
                <a16:creationId xmlns:a16="http://schemas.microsoft.com/office/drawing/2014/main" id="{9F7282C5-321C-174A-B091-2B859A5BEBF0}"/>
              </a:ext>
            </a:extLst>
          </p:cNvPr>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40D9536-AE9A-414C-9BB8-88CE5736E6E9}"/>
              </a:ext>
            </a:extLst>
          </p:cNvPr>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D4AA6D1D-199C-0149-BDB7-9696338E0133}" type="slidenum">
              <a:rPr lang="en-US" smtClean="0"/>
              <a:t>‹N°›</a:t>
            </a:fld>
            <a:endParaRPr lang="en-US" dirty="0"/>
          </a:p>
        </p:txBody>
      </p:sp>
    </p:spTree>
    <p:extLst>
      <p:ext uri="{BB962C8B-B14F-4D97-AF65-F5344CB8AC3E}">
        <p14:creationId xmlns:p14="http://schemas.microsoft.com/office/powerpoint/2010/main" val="1369498979"/>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344744" y="31025871"/>
            <a:ext cx="15321329" cy="18925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61B05F25-4EE1-D24A-B1AF-57F14541767C}"/>
              </a:ext>
            </a:extLst>
          </p:cNvPr>
          <p:cNvSpPr/>
          <p:nvPr/>
        </p:nvSpPr>
        <p:spPr>
          <a:xfrm>
            <a:off x="1219766" y="4389414"/>
            <a:ext cx="11454243" cy="12750650"/>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pPr>
              <a:spcBef>
                <a:spcPts val="0"/>
              </a:spcBef>
              <a:spcAft>
                <a:spcPts val="1200"/>
              </a:spcAft>
              <a:defRPr/>
            </a:pPr>
            <a:r>
              <a:rPr lang="en-US" sz="6000" b="1" dirty="0">
                <a:solidFill>
                  <a:srgbClr val="F96333"/>
                </a:solidFill>
                <a:latin typeface="Arial" panose="020B0604020202020204" pitchFamily="34" charset="0"/>
                <a:cs typeface="Arial" panose="020B0604020202020204" pitchFamily="34" charset="0"/>
              </a:rPr>
              <a:t>BACKGROUND</a:t>
            </a:r>
            <a:endParaRPr lang="en-US" sz="4800" b="1" dirty="0">
              <a:solidFill>
                <a:srgbClr val="F96333"/>
              </a:solidFill>
              <a:latin typeface="Arial" panose="020B0604020202020204" pitchFamily="34" charset="0"/>
              <a:cs typeface="Arial" panose="020B0604020202020204" pitchFamily="34" charset="0"/>
            </a:endParaRPr>
          </a:p>
          <a:p>
            <a:pPr marL="457200" indent="-457200">
              <a:spcBef>
                <a:spcPts val="0"/>
              </a:spcBef>
              <a:spcAft>
                <a:spcPts val="1200"/>
              </a:spcAft>
              <a:buFont typeface="Arial" pitchFamily="34" charset="0"/>
              <a:buChar char="•"/>
              <a:defRPr/>
            </a:pPr>
            <a:r>
              <a:rPr lang="en-US" sz="4800" dirty="0">
                <a:solidFill>
                  <a:schemeClr val="tx1"/>
                </a:solidFill>
                <a:latin typeface="Arial" panose="020B0604020202020204" pitchFamily="34" charset="0"/>
                <a:cs typeface="Arial" panose="020B0604020202020204" pitchFamily="34" charset="0"/>
              </a:rPr>
              <a:t>The pediatric-focused accelerated case-finding effort (PACE) aimed to intensify the identification of undiagnosed children living with HIV using index testing. </a:t>
            </a:r>
          </a:p>
          <a:p>
            <a:pPr marL="457200" indent="-457200">
              <a:spcBef>
                <a:spcPts val="0"/>
              </a:spcBef>
              <a:spcAft>
                <a:spcPts val="1200"/>
              </a:spcAft>
              <a:buFont typeface="Arial" pitchFamily="34" charset="0"/>
              <a:buChar char="•"/>
              <a:defRPr/>
            </a:pPr>
            <a:r>
              <a:rPr lang="en-US" sz="4800" dirty="0">
                <a:solidFill>
                  <a:schemeClr val="tx1"/>
                </a:solidFill>
                <a:latin typeface="Arial" panose="020B0604020202020204" pitchFamily="34" charset="0"/>
                <a:cs typeface="Arial" panose="020B0604020202020204" pitchFamily="34" charset="0"/>
              </a:rPr>
              <a:t>However, there may be gaps along the pediatric index testing cascade, including line listing (the process of identifying biological children &lt;15 years of HIV-positive clients), reaching children and testing them for HIV. </a:t>
            </a:r>
          </a:p>
          <a:p>
            <a:pPr marL="457200" indent="-457200">
              <a:spcBef>
                <a:spcPts val="0"/>
              </a:spcBef>
              <a:spcAft>
                <a:spcPts val="1200"/>
              </a:spcAft>
              <a:buFont typeface="Arial" pitchFamily="34" charset="0"/>
              <a:buChar char="•"/>
              <a:defRPr/>
            </a:pPr>
            <a:r>
              <a:rPr lang="en-US" sz="4800" dirty="0">
                <a:solidFill>
                  <a:schemeClr val="tx1"/>
                </a:solidFill>
                <a:latin typeface="Arial" panose="020B0604020202020204" pitchFamily="34" charset="0"/>
                <a:cs typeface="Arial" panose="020B0604020202020204" pitchFamily="34" charset="0"/>
              </a:rPr>
              <a:t>Exploring reasons for these gaps and identifying strategies to address them will help to improve uptake and fidelity to index testing implementation. </a:t>
            </a:r>
          </a:p>
        </p:txBody>
      </p:sp>
      <p:sp>
        <p:nvSpPr>
          <p:cNvPr id="30" name="Rectangle 29">
            <a:extLst>
              <a:ext uri="{FF2B5EF4-FFF2-40B4-BE49-F238E27FC236}">
                <a16:creationId xmlns:a16="http://schemas.microsoft.com/office/drawing/2014/main" id="{8C34BD2D-055B-B54E-AB1A-95F22C327701}"/>
              </a:ext>
            </a:extLst>
          </p:cNvPr>
          <p:cNvSpPr/>
          <p:nvPr/>
        </p:nvSpPr>
        <p:spPr>
          <a:xfrm>
            <a:off x="14209596" y="557606"/>
            <a:ext cx="23258524" cy="4052391"/>
          </a:xfrm>
          <a:prstGeom prst="rect">
            <a:avLst/>
          </a:prstGeom>
        </p:spPr>
        <p:txBody>
          <a:bodyPr wrap="square">
            <a:spAutoFit/>
          </a:bodyPr>
          <a:lstStyle/>
          <a:p>
            <a:r>
              <a:rPr lang="en-US" sz="6600" b="1" dirty="0">
                <a:solidFill>
                  <a:srgbClr val="F96333"/>
                </a:solidFill>
                <a:latin typeface="Arial" panose="020B0604020202020204" pitchFamily="34" charset="0"/>
                <a:cs typeface="Arial" panose="020B0604020202020204" pitchFamily="34" charset="0"/>
              </a:rPr>
              <a:t>Understanding gaps in pediatric HIV testing from clinical and community providers' perspectives in Kinshasa, DRC</a:t>
            </a:r>
          </a:p>
          <a:p>
            <a:pPr>
              <a:lnSpc>
                <a:spcPct val="150000"/>
              </a:lnSpc>
            </a:pPr>
            <a:r>
              <a:rPr lang="en-US" sz="3200" dirty="0">
                <a:solidFill>
                  <a:srgbClr val="000000"/>
                </a:solidFill>
                <a:latin typeface="Arial" panose="020B0604020202020204" pitchFamily="34" charset="0"/>
                <a:cs typeface="Arial" panose="020B0604020202020204" pitchFamily="34" charset="0"/>
              </a:rPr>
              <a:t>Ingala, D.</a:t>
            </a:r>
            <a:r>
              <a:rPr lang="en-US" sz="3200" baseline="30000" dirty="0">
                <a:solidFill>
                  <a:srgbClr val="000000"/>
                </a:solidFill>
                <a:latin typeface="Arial" panose="020B0604020202020204" pitchFamily="34" charset="0"/>
                <a:cs typeface="Arial" panose="020B0604020202020204" pitchFamily="34" charset="0"/>
              </a:rPr>
              <a:t>1</a:t>
            </a:r>
            <a:r>
              <a:rPr lang="en-US" sz="3200" dirty="0">
                <a:solidFill>
                  <a:srgbClr val="000000"/>
                </a:solidFill>
                <a:latin typeface="Arial" panose="020B0604020202020204" pitchFamily="34" charset="0"/>
                <a:cs typeface="Arial" panose="020B0604020202020204" pitchFamily="34" charset="0"/>
              </a:rPr>
              <a:t>, Gill, M.M</a:t>
            </a:r>
            <a:r>
              <a:rPr lang="en-US" sz="3200" baseline="30000" dirty="0">
                <a:solidFill>
                  <a:srgbClr val="000000"/>
                </a:solidFill>
                <a:latin typeface="Arial" panose="020B0604020202020204" pitchFamily="34" charset="0"/>
                <a:cs typeface="Arial" panose="020B0604020202020204" pitchFamily="34" charset="0"/>
              </a:rPr>
              <a:t>2</a:t>
            </a:r>
            <a:r>
              <a:rPr lang="en-US" sz="3200" dirty="0">
                <a:solidFill>
                  <a:srgbClr val="000000"/>
                </a:solidFill>
                <a:latin typeface="Arial" panose="020B0604020202020204" pitchFamily="34" charset="0"/>
                <a:cs typeface="Arial" panose="020B0604020202020204" pitchFamily="34" charset="0"/>
              </a:rPr>
              <a:t>, Tshishi, D.</a:t>
            </a:r>
            <a:r>
              <a:rPr lang="en-US" sz="3200" baseline="30000" dirty="0">
                <a:solidFill>
                  <a:srgbClr val="000000"/>
                </a:solidFill>
                <a:latin typeface="Arial" panose="020B0604020202020204" pitchFamily="34" charset="0"/>
                <a:cs typeface="Arial" panose="020B0604020202020204" pitchFamily="34" charset="0"/>
              </a:rPr>
              <a:t>1</a:t>
            </a:r>
            <a:r>
              <a:rPr lang="en-US" sz="3200" dirty="0">
                <a:solidFill>
                  <a:srgbClr val="000000"/>
                </a:solidFill>
                <a:latin typeface="Arial" panose="020B0604020202020204" pitchFamily="34" charset="0"/>
                <a:cs typeface="Arial" panose="020B0604020202020204" pitchFamily="34" charset="0"/>
              </a:rPr>
              <a:t>, Bakebua, W.</a:t>
            </a:r>
            <a:r>
              <a:rPr lang="en-US" sz="3200" baseline="30000" dirty="0">
                <a:solidFill>
                  <a:srgbClr val="000000"/>
                </a:solidFill>
                <a:latin typeface="Arial" panose="020B0604020202020204" pitchFamily="34" charset="0"/>
                <a:cs typeface="Arial" panose="020B0604020202020204" pitchFamily="34" charset="0"/>
              </a:rPr>
              <a:t>1</a:t>
            </a:r>
            <a:r>
              <a:rPr lang="en-US" sz="3200" dirty="0">
                <a:solidFill>
                  <a:srgbClr val="000000"/>
                </a:solidFill>
                <a:latin typeface="Arial" panose="020B0604020202020204" pitchFamily="34" charset="0"/>
                <a:cs typeface="Arial" panose="020B0604020202020204" pitchFamily="34" charset="0"/>
              </a:rPr>
              <a:t>, Hayes, W.</a:t>
            </a:r>
            <a:r>
              <a:rPr lang="en-US" sz="3200" baseline="30000" dirty="0">
                <a:solidFill>
                  <a:srgbClr val="000000"/>
                </a:solidFill>
                <a:latin typeface="Arial" panose="020B0604020202020204" pitchFamily="34" charset="0"/>
                <a:cs typeface="Arial" panose="020B0604020202020204" pitchFamily="34" charset="0"/>
              </a:rPr>
              <a:t> 2</a:t>
            </a:r>
            <a:r>
              <a:rPr lang="en-US" sz="3200" dirty="0">
                <a:solidFill>
                  <a:srgbClr val="000000"/>
                </a:solidFill>
                <a:latin typeface="Arial" panose="020B0604020202020204" pitchFamily="34" charset="0"/>
                <a:cs typeface="Arial" panose="020B0604020202020204" pitchFamily="34" charset="0"/>
              </a:rPr>
              <a:t>, Banzadio, F.</a:t>
            </a:r>
            <a:r>
              <a:rPr lang="en-US" sz="3200" baseline="30000" dirty="0">
                <a:solidFill>
                  <a:srgbClr val="000000"/>
                </a:solidFill>
                <a:latin typeface="Arial" panose="020B0604020202020204" pitchFamily="34" charset="0"/>
                <a:cs typeface="Arial" panose="020B0604020202020204" pitchFamily="34" charset="0"/>
              </a:rPr>
              <a:t>1</a:t>
            </a:r>
            <a:r>
              <a:rPr lang="en-US" sz="3200" dirty="0">
                <a:solidFill>
                  <a:srgbClr val="000000"/>
                </a:solidFill>
                <a:latin typeface="Arial" panose="020B0604020202020204" pitchFamily="34" charset="0"/>
                <a:cs typeface="Arial" panose="020B0604020202020204" pitchFamily="34" charset="0"/>
              </a:rPr>
              <a:t>, Mboyo, A.</a:t>
            </a:r>
            <a:r>
              <a:rPr lang="en-US" sz="3200" baseline="30000" dirty="0">
                <a:solidFill>
                  <a:srgbClr val="000000"/>
                </a:solidFill>
                <a:latin typeface="Arial" panose="020B0604020202020204" pitchFamily="34" charset="0"/>
                <a:cs typeface="Arial" panose="020B0604020202020204" pitchFamily="34" charset="0"/>
              </a:rPr>
              <a:t> 3</a:t>
            </a:r>
            <a:r>
              <a:rPr lang="en-US" sz="3200" dirty="0">
                <a:solidFill>
                  <a:srgbClr val="000000"/>
                </a:solidFill>
                <a:latin typeface="Arial" panose="020B0604020202020204" pitchFamily="34" charset="0"/>
                <a:cs typeface="Arial" panose="020B0604020202020204" pitchFamily="34" charset="0"/>
              </a:rPr>
              <a:t> Loando, A.</a:t>
            </a:r>
            <a:r>
              <a:rPr lang="en-US" sz="3200" baseline="30000" dirty="0">
                <a:solidFill>
                  <a:srgbClr val="000000"/>
                </a:solidFill>
                <a:latin typeface="Arial" panose="020B0604020202020204" pitchFamily="34" charset="0"/>
                <a:cs typeface="Arial" panose="020B0604020202020204" pitchFamily="34" charset="0"/>
              </a:rPr>
              <a:t>1</a:t>
            </a:r>
          </a:p>
          <a:p>
            <a:endParaRPr lang="en-US" sz="3200" baseline="30000" dirty="0">
              <a:solidFill>
                <a:srgbClr val="000000"/>
              </a:solidFill>
              <a:latin typeface="Arial" panose="020B0604020202020204" pitchFamily="34" charset="0"/>
              <a:cs typeface="Arial" panose="020B0604020202020204" pitchFamily="34" charset="0"/>
            </a:endParaRPr>
          </a:p>
          <a:p>
            <a:pPr lvl="0"/>
            <a:r>
              <a:rPr lang="en-US" sz="2800" baseline="30000" dirty="0">
                <a:solidFill>
                  <a:srgbClr val="000000"/>
                </a:solidFill>
                <a:latin typeface="Arial" panose="020B0604020202020204" pitchFamily="34" charset="0"/>
                <a:cs typeface="Arial" panose="020B0604020202020204" pitchFamily="34" charset="0"/>
              </a:rPr>
              <a:t>1</a:t>
            </a:r>
            <a:r>
              <a:rPr lang="en-US" sz="2800" dirty="0">
                <a:solidFill>
                  <a:srgbClr val="000000"/>
                </a:solidFill>
                <a:latin typeface="Arial" panose="020B0604020202020204" pitchFamily="34" charset="0"/>
                <a:cs typeface="Arial" panose="020B0604020202020204" pitchFamily="34" charset="0"/>
              </a:rPr>
              <a:t>Elizabeth Glaser Pediatric AIDS Foundation, Kinshasa, DRC; </a:t>
            </a:r>
            <a:r>
              <a:rPr lang="en-US" sz="2800" baseline="30000" dirty="0">
                <a:solidFill>
                  <a:srgbClr val="000000"/>
                </a:solidFill>
                <a:latin typeface="Arial" panose="020B0604020202020204" pitchFamily="34" charset="0"/>
                <a:cs typeface="Arial" panose="020B0604020202020204" pitchFamily="34" charset="0"/>
              </a:rPr>
              <a:t>2</a:t>
            </a:r>
            <a:r>
              <a:rPr lang="en-US" sz="2800" dirty="0">
                <a:solidFill>
                  <a:srgbClr val="000000"/>
                </a:solidFill>
                <a:latin typeface="Arial" panose="020B0604020202020204" pitchFamily="34" charset="0"/>
                <a:cs typeface="Arial" panose="020B0604020202020204" pitchFamily="34" charset="0"/>
              </a:rPr>
              <a:t>Elizabeth Glaser Pediatric AIDS Foundation, Washington, D.C.; </a:t>
            </a:r>
            <a:r>
              <a:rPr lang="en-US" sz="2800" baseline="30000" dirty="0">
                <a:solidFill>
                  <a:srgbClr val="000000"/>
                </a:solidFill>
                <a:latin typeface="Arial" panose="020B0604020202020204" pitchFamily="34" charset="0"/>
                <a:cs typeface="Arial" panose="020B0604020202020204" pitchFamily="34" charset="0"/>
              </a:rPr>
              <a:t>3 </a:t>
            </a:r>
            <a:r>
              <a:rPr lang="fr-FR" sz="2800" dirty="0"/>
              <a:t>Program national de Lutte contre le Sida et les IST</a:t>
            </a:r>
            <a:r>
              <a:rPr lang="en-US" sz="2800" dirty="0">
                <a:solidFill>
                  <a:srgbClr val="000000"/>
                </a:solidFill>
                <a:latin typeface="Arial" panose="020B0604020202020204" pitchFamily="34" charset="0"/>
                <a:cs typeface="Arial" panose="020B0604020202020204" pitchFamily="34" charset="0"/>
              </a:rPr>
              <a:t>, Kinshasa, DRC</a:t>
            </a:r>
          </a:p>
        </p:txBody>
      </p:sp>
      <p:sp>
        <p:nvSpPr>
          <p:cNvPr id="60" name="TextBox 62">
            <a:extLst>
              <a:ext uri="{FF2B5EF4-FFF2-40B4-BE49-F238E27FC236}">
                <a16:creationId xmlns:a16="http://schemas.microsoft.com/office/drawing/2014/main" id="{3584278E-BDE9-D741-9631-489D65EB5C2F}"/>
              </a:ext>
            </a:extLst>
          </p:cNvPr>
          <p:cNvSpPr txBox="1">
            <a:spLocks noChangeArrowheads="1"/>
          </p:cNvSpPr>
          <p:nvPr/>
        </p:nvSpPr>
        <p:spPr bwMode="auto">
          <a:xfrm>
            <a:off x="38698511" y="23702485"/>
            <a:ext cx="11831546" cy="4985980"/>
          </a:xfrm>
          <a:prstGeom prst="rect">
            <a:avLst/>
          </a:prstGeom>
          <a:noFill/>
          <a:ln w="9525">
            <a:noFill/>
            <a:miter lim="800000"/>
            <a:headEnd/>
            <a:tailEnd/>
          </a:ln>
        </p:spPr>
        <p:txBody>
          <a:bodyPr wrap="square">
            <a:spAutoFit/>
          </a:bodyPr>
          <a:lstStyle/>
          <a:p>
            <a:pPr>
              <a:spcAft>
                <a:spcPts val="1200"/>
              </a:spcAft>
              <a:defRPr/>
            </a:pPr>
            <a:r>
              <a:rPr lang="en-US" sz="6000" b="1" dirty="0">
                <a:solidFill>
                  <a:srgbClr val="F96333"/>
                </a:solidFill>
                <a:latin typeface="Arial" panose="020B0604020202020204" pitchFamily="34" charset="0"/>
                <a:cs typeface="Arial" panose="020B0604020202020204" pitchFamily="34" charset="0"/>
              </a:rPr>
              <a:t>ACKNOWLEDGMENTS</a:t>
            </a:r>
          </a:p>
          <a:p>
            <a:pPr eaLnBrk="0" hangingPunct="0">
              <a:defRPr/>
            </a:pPr>
            <a:r>
              <a:rPr lang="en-US" sz="2800" b="1" dirty="0">
                <a:solidFill>
                  <a:srgbClr val="F96333"/>
                </a:solidFill>
                <a:latin typeface="Arial" panose="020B0604020202020204" pitchFamily="34" charset="0"/>
                <a:cs typeface="Arial" panose="020B0604020202020204" pitchFamily="34" charset="0"/>
              </a:rPr>
              <a:t> </a:t>
            </a:r>
          </a:p>
          <a:p>
            <a:pPr eaLnBrk="0" hangingPunct="0">
              <a:defRPr/>
            </a:pPr>
            <a:r>
              <a:rPr lang="en-US" sz="4400" dirty="0">
                <a:latin typeface="Arial" charset="0"/>
              </a:rPr>
              <a:t>This study was made possible by the United States Agency for International Development and the generous support of the American people through USAID Cooperative Agreement No. AID-660-A-17-00002.</a:t>
            </a:r>
            <a:endParaRPr lang="en-US" sz="4400" dirty="0">
              <a:latin typeface="Arial" charset="0"/>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43038" y="24668076"/>
            <a:ext cx="1499619" cy="149961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4640" y="15640445"/>
            <a:ext cx="1502667" cy="1499619"/>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43038" y="30333373"/>
            <a:ext cx="1499619" cy="149961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08997" y="26947156"/>
            <a:ext cx="1499619" cy="1499619"/>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51898" y="15827325"/>
            <a:ext cx="1239982" cy="1346667"/>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34640" y="12395415"/>
            <a:ext cx="1803784" cy="1502667"/>
          </a:xfrm>
          <a:prstGeom prst="rect">
            <a:avLst/>
          </a:prstGeom>
        </p:spPr>
      </p:pic>
      <p:sp>
        <p:nvSpPr>
          <p:cNvPr id="12" name="TextBox 11"/>
          <p:cNvSpPr txBox="1"/>
          <p:nvPr/>
        </p:nvSpPr>
        <p:spPr>
          <a:xfrm>
            <a:off x="-9978408" y="1080655"/>
            <a:ext cx="9662587" cy="32746913"/>
          </a:xfrm>
          <a:prstGeom prst="rect">
            <a:avLst/>
          </a:prstGeom>
          <a:noFill/>
        </p:spPr>
        <p:txBody>
          <a:bodyPr wrap="square" rtlCol="0">
            <a:spAutoFit/>
          </a:bodyPr>
          <a:lstStyle/>
          <a:p>
            <a:r>
              <a:rPr lang="en-US" dirty="0"/>
              <a:t>Using Icons, Bold Lettering and Large-scale Font for Key Data Points: </a:t>
            </a:r>
          </a:p>
          <a:p>
            <a:r>
              <a:rPr lang="en-US" sz="4400" dirty="0"/>
              <a:t>Use icons or bold text and data points to frame your results. This is completely optional, but it can help to draw the eye toward our key messages. </a:t>
            </a:r>
          </a:p>
          <a:p>
            <a:endParaRPr lang="en-US" sz="4400" dirty="0"/>
          </a:p>
          <a:p>
            <a:r>
              <a:rPr lang="en-US" sz="4400" dirty="0"/>
              <a:t>Icons (drag and drop one which is suitable to result type in the Key Results Section) : </a:t>
            </a:r>
          </a:p>
          <a:p>
            <a:pPr marL="1787525">
              <a:tabLst>
                <a:tab pos="5735638" algn="l"/>
              </a:tabLst>
            </a:pPr>
            <a:r>
              <a:rPr lang="en-US" sz="4400" dirty="0"/>
              <a:t>To be used when referring to an impact in diagnostics, increasing in testing, TAT, result counseling</a:t>
            </a:r>
          </a:p>
          <a:p>
            <a:pPr marL="1787525">
              <a:tabLst>
                <a:tab pos="5735638" algn="l"/>
              </a:tabLst>
            </a:pPr>
            <a:endParaRPr lang="en-US" sz="4400" dirty="0"/>
          </a:p>
          <a:p>
            <a:pPr marL="1787525">
              <a:tabLst>
                <a:tab pos="5735638" algn="l"/>
              </a:tabLst>
            </a:pPr>
            <a:r>
              <a:rPr lang="en-US" sz="4400" dirty="0"/>
              <a:t>To be used when referring to trainings and capacity-building data points</a:t>
            </a:r>
          </a:p>
          <a:p>
            <a:pPr marL="1787525">
              <a:tabLst>
                <a:tab pos="5735638" algn="l"/>
              </a:tabLst>
            </a:pPr>
            <a:endParaRPr lang="en-US" sz="4400" dirty="0"/>
          </a:p>
          <a:p>
            <a:pPr marL="1787525">
              <a:tabLst>
                <a:tab pos="5735638" algn="l"/>
              </a:tabLst>
            </a:pPr>
            <a:r>
              <a:rPr lang="en-US" sz="4400" dirty="0"/>
              <a:t>To be used when referring to impact on mother and children – an increase in ANC, PMTCT, and reproductive health care usage</a:t>
            </a:r>
          </a:p>
          <a:p>
            <a:pPr marL="1787525">
              <a:tabLst>
                <a:tab pos="5735638" algn="l"/>
              </a:tabLst>
            </a:pPr>
            <a:endParaRPr lang="en-US" sz="4400" dirty="0"/>
          </a:p>
          <a:p>
            <a:pPr marL="1787525">
              <a:tabLst>
                <a:tab pos="5735638" algn="l"/>
              </a:tabLst>
            </a:pPr>
            <a:r>
              <a:rPr lang="en-US" sz="4400" dirty="0"/>
              <a:t>This could be used when treatment access numbers improved</a:t>
            </a:r>
          </a:p>
          <a:p>
            <a:pPr marL="1787525">
              <a:tabLst>
                <a:tab pos="5735638" algn="l"/>
              </a:tabLst>
            </a:pPr>
            <a:endParaRPr lang="en-US" sz="4400" dirty="0"/>
          </a:p>
          <a:p>
            <a:pPr marL="1787525">
              <a:tabLst>
                <a:tab pos="5735638" algn="l"/>
              </a:tabLst>
            </a:pPr>
            <a:r>
              <a:rPr lang="en-US" sz="4400" dirty="0"/>
              <a:t>Could be used when data quality was improved</a:t>
            </a:r>
          </a:p>
          <a:p>
            <a:pPr marL="1787525">
              <a:tabLst>
                <a:tab pos="5735638" algn="l"/>
              </a:tabLst>
            </a:pPr>
            <a:endParaRPr lang="en-US" sz="4400" dirty="0"/>
          </a:p>
          <a:p>
            <a:pPr marL="1787525">
              <a:tabLst>
                <a:tab pos="5735638" algn="l"/>
              </a:tabLst>
            </a:pPr>
            <a:r>
              <a:rPr lang="en-US" sz="4400" dirty="0"/>
              <a:t>This could be used to highlight when processes were strengthened</a:t>
            </a:r>
          </a:p>
          <a:p>
            <a:pPr marL="1787525">
              <a:tabLst>
                <a:tab pos="5735638" algn="l"/>
              </a:tabLst>
            </a:pPr>
            <a:endParaRPr lang="en-US" sz="4400" dirty="0"/>
          </a:p>
          <a:p>
            <a:pPr marL="1787525">
              <a:tabLst>
                <a:tab pos="5735638" algn="l"/>
              </a:tabLst>
            </a:pPr>
            <a:r>
              <a:rPr lang="en-US" sz="4400" dirty="0"/>
              <a:t>Could be used to highlight a point around pediatrics: more infants or adolescents tested, accessing care, reaching viral suppression</a:t>
            </a:r>
          </a:p>
        </p:txBody>
      </p:sp>
      <p:pic>
        <p:nvPicPr>
          <p:cNvPr id="41" name="Picture 40">
            <a:extLst>
              <a:ext uri="{FF2B5EF4-FFF2-40B4-BE49-F238E27FC236}">
                <a16:creationId xmlns:a16="http://schemas.microsoft.com/office/drawing/2014/main" id="{27C57107-7F6E-F64B-A5D5-DB29385165C9}"/>
              </a:ext>
            </a:extLst>
          </p:cNvPr>
          <p:cNvPicPr>
            <a:picLocks noChangeAspect="1"/>
          </p:cNvPicPr>
          <p:nvPr/>
        </p:nvPicPr>
        <p:blipFill>
          <a:blip r:embed="rId9"/>
          <a:stretch>
            <a:fillRect/>
          </a:stretch>
        </p:blipFill>
        <p:spPr>
          <a:xfrm>
            <a:off x="1309122" y="796646"/>
            <a:ext cx="12032896" cy="2864669"/>
          </a:xfrm>
          <a:prstGeom prst="rect">
            <a:avLst/>
          </a:prstGeom>
        </p:spPr>
      </p:pic>
      <p:pic>
        <p:nvPicPr>
          <p:cNvPr id="38" name="Picture 3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790999" y="19058414"/>
            <a:ext cx="1847580" cy="1843832"/>
          </a:xfrm>
          <a:prstGeom prst="rect">
            <a:avLst/>
          </a:prstGeom>
        </p:spPr>
      </p:pic>
      <p:pic>
        <p:nvPicPr>
          <p:cNvPr id="40" name="Picture 3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86221" y="21826199"/>
            <a:ext cx="1769061" cy="1765473"/>
          </a:xfrm>
          <a:prstGeom prst="rect">
            <a:avLst/>
          </a:prstGeom>
        </p:spPr>
      </p:pic>
      <p:pic>
        <p:nvPicPr>
          <p:cNvPr id="43" name="Picture 42">
            <a:extLst>
              <a:ext uri="{FF2B5EF4-FFF2-40B4-BE49-F238E27FC236}">
                <a16:creationId xmlns:a16="http://schemas.microsoft.com/office/drawing/2014/main" id="{DED1CDF1-1C6F-0543-8542-A5569B948C8A}"/>
              </a:ext>
            </a:extLst>
          </p:cNvPr>
          <p:cNvPicPr>
            <a:picLocks noChangeAspect="1"/>
          </p:cNvPicPr>
          <p:nvPr/>
        </p:nvPicPr>
        <p:blipFill rotWithShape="1">
          <a:blip r:embed="rId12"/>
          <a:srcRect t="4312"/>
          <a:stretch/>
        </p:blipFill>
        <p:spPr>
          <a:xfrm rot="10800000" flipV="1">
            <a:off x="14630399" y="5055069"/>
            <a:ext cx="22748327" cy="1133630"/>
          </a:xfrm>
          <a:prstGeom prst="rect">
            <a:avLst/>
          </a:prstGeom>
        </p:spPr>
      </p:pic>
      <p:sp>
        <p:nvSpPr>
          <p:cNvPr id="44" name="Rectangle 43">
            <a:extLst>
              <a:ext uri="{FF2B5EF4-FFF2-40B4-BE49-F238E27FC236}">
                <a16:creationId xmlns:a16="http://schemas.microsoft.com/office/drawing/2014/main" id="{C75C10E3-A29A-454B-95CC-5DE7F5A1BC81}"/>
              </a:ext>
            </a:extLst>
          </p:cNvPr>
          <p:cNvSpPr/>
          <p:nvPr/>
        </p:nvSpPr>
        <p:spPr>
          <a:xfrm>
            <a:off x="1309122" y="17754247"/>
            <a:ext cx="11815372" cy="13357503"/>
          </a:xfrm>
          <a:prstGeom prst="rect">
            <a:avLst/>
          </a:prstGeom>
        </p:spPr>
        <p:txBody>
          <a:bodyPr wrap="square">
            <a:spAutoFit/>
          </a:bodyPr>
          <a:lstStyle/>
          <a:p>
            <a:pPr>
              <a:spcBef>
                <a:spcPts val="0"/>
              </a:spcBef>
              <a:spcAft>
                <a:spcPts val="1200"/>
              </a:spcAft>
              <a:defRPr/>
            </a:pPr>
            <a:r>
              <a:rPr lang="en-US" sz="5400" b="1" dirty="0">
                <a:solidFill>
                  <a:srgbClr val="F96333"/>
                </a:solidFill>
                <a:latin typeface="Arial" panose="020B0604020202020204" pitchFamily="34" charset="0"/>
                <a:cs typeface="Arial" panose="020B0604020202020204" pitchFamily="34" charset="0"/>
              </a:rPr>
              <a:t>METHODS</a:t>
            </a:r>
          </a:p>
          <a:p>
            <a:pPr marL="449263" indent="-449263">
              <a:spcBef>
                <a:spcPts val="0"/>
              </a:spcBef>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Qualitative data were collected from 14 healthcare workers (HCWs) who participated in in-depth interviews (IDIs) and from 34 lay counselors who participated in four focus group discussions (FGDs) in December 2020. </a:t>
            </a:r>
          </a:p>
          <a:p>
            <a:pPr marL="449263" indent="-449263">
              <a:spcBef>
                <a:spcPts val="0"/>
              </a:spcBef>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Participants were recruited from 20 sites that were provided with additional training, supervision and transport reimbursement under the PACE initiative. </a:t>
            </a:r>
          </a:p>
          <a:p>
            <a:pPr marL="449263" indent="-449263">
              <a:spcBef>
                <a:spcPts val="0"/>
              </a:spcBef>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IDIs and FGDs were conducted in Lingala or French; audio recordings were transcribed and translated into English. </a:t>
            </a:r>
          </a:p>
          <a:p>
            <a:pPr marL="449263" indent="-449263">
              <a:spcBef>
                <a:spcPts val="0"/>
              </a:spcBef>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Data were coded and analyzed using MAXQDA (2020) using thematic analysis.</a:t>
            </a:r>
          </a:p>
        </p:txBody>
      </p:sp>
      <p:sp>
        <p:nvSpPr>
          <p:cNvPr id="46" name="TextBox 45">
            <a:extLst>
              <a:ext uri="{FF2B5EF4-FFF2-40B4-BE49-F238E27FC236}">
                <a16:creationId xmlns:a16="http://schemas.microsoft.com/office/drawing/2014/main" id="{7DC11D3B-F592-1343-B6D8-929936CC80F1}"/>
              </a:ext>
            </a:extLst>
          </p:cNvPr>
          <p:cNvSpPr txBox="1"/>
          <p:nvPr/>
        </p:nvSpPr>
        <p:spPr>
          <a:xfrm>
            <a:off x="14566521" y="5055068"/>
            <a:ext cx="22620571" cy="11110734"/>
          </a:xfrm>
          <a:prstGeom prst="rect">
            <a:avLst/>
          </a:prstGeom>
          <a:noFill/>
        </p:spPr>
        <p:txBody>
          <a:bodyPr wrap="square" rtlCol="0">
            <a:spAutoFit/>
          </a:bodyPr>
          <a:lstStyle/>
          <a:p>
            <a:pPr>
              <a:spcAft>
                <a:spcPts val="1200"/>
              </a:spcAft>
              <a:defRPr/>
            </a:pPr>
            <a:r>
              <a:rPr lang="en-US" sz="7200" b="1" dirty="0">
                <a:solidFill>
                  <a:srgbClr val="F96333"/>
                </a:solidFill>
                <a:latin typeface="Arial" panose="020B0604020202020204" pitchFamily="34" charset="0"/>
                <a:cs typeface="Arial" panose="020B0604020202020204" pitchFamily="34" charset="0"/>
              </a:rPr>
              <a:t>Main Findings</a:t>
            </a:r>
          </a:p>
          <a:p>
            <a:pPr marL="857250" indent="-857250">
              <a:spcAft>
                <a:spcPts val="1200"/>
              </a:spcAft>
              <a:buFont typeface="Arial" panose="020B0604020202020204" pitchFamily="34" charset="0"/>
              <a:buChar char="•"/>
              <a:defRPr/>
            </a:pPr>
            <a:r>
              <a:rPr lang="en-US" sz="6600" b="1" dirty="0">
                <a:latin typeface="Arial" panose="020B0604020202020204" pitchFamily="34" charset="0"/>
                <a:cs typeface="Arial" panose="020B0604020202020204" pitchFamily="34" charset="0"/>
              </a:rPr>
              <a:t>Participants reported intensified pediatric case finding efforts resulted in improved testing and HIV-positive yield.</a:t>
            </a:r>
          </a:p>
          <a:p>
            <a:pPr marL="857250" indent="-857250">
              <a:spcAft>
                <a:spcPts val="1200"/>
              </a:spcAft>
              <a:buFont typeface="Arial" panose="020B0604020202020204" pitchFamily="34" charset="0"/>
              <a:buChar char="•"/>
              <a:defRPr/>
            </a:pPr>
            <a:r>
              <a:rPr lang="en-US" sz="6600" b="1" dirty="0">
                <a:latin typeface="Arial" panose="020B0604020202020204" pitchFamily="34" charset="0"/>
                <a:cs typeface="Arial" panose="020B0604020202020204" pitchFamily="34" charset="0"/>
              </a:rPr>
              <a:t>The greatest perceived gaps in the index testing cascade were reaching and testing children for HIV at facility or community level. </a:t>
            </a:r>
          </a:p>
          <a:p>
            <a:pPr marL="857250" indent="-857250">
              <a:spcAft>
                <a:spcPts val="1200"/>
              </a:spcAft>
              <a:buFont typeface="Arial" panose="020B0604020202020204" pitchFamily="34" charset="0"/>
              <a:buChar char="•"/>
              <a:defRPr/>
            </a:pPr>
            <a:endParaRPr lang="en-US" sz="6600" b="1" dirty="0">
              <a:latin typeface="Arial" panose="020B0604020202020204" pitchFamily="34" charset="0"/>
              <a:cs typeface="Arial" panose="020B0604020202020204" pitchFamily="34" charset="0"/>
            </a:endParaRPr>
          </a:p>
          <a:p>
            <a:pPr marL="857250" indent="-857250">
              <a:spcAft>
                <a:spcPts val="1200"/>
              </a:spcAft>
              <a:buFont typeface="Arial" panose="020B0604020202020204" pitchFamily="34" charset="0"/>
              <a:buChar char="•"/>
              <a:defRPr/>
            </a:pPr>
            <a:endParaRPr lang="en-US" sz="6600" b="1" dirty="0">
              <a:latin typeface="Arial" panose="020B0604020202020204" pitchFamily="34" charset="0"/>
              <a:cs typeface="Arial" panose="020B0604020202020204" pitchFamily="34" charset="0"/>
            </a:endParaRPr>
          </a:p>
          <a:p>
            <a:pPr>
              <a:spcAft>
                <a:spcPts val="1200"/>
              </a:spcAft>
              <a:defRPr/>
            </a:pPr>
            <a:endParaRPr lang="en-US" sz="6600" b="1" dirty="0">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8CB48F03-B2AC-3944-B55A-9379CF61144E}"/>
              </a:ext>
            </a:extLst>
          </p:cNvPr>
          <p:cNvSpPr/>
          <p:nvPr/>
        </p:nvSpPr>
        <p:spPr>
          <a:xfrm>
            <a:off x="14502644" y="13249192"/>
            <a:ext cx="22748327" cy="16342935"/>
          </a:xfrm>
          <a:prstGeom prst="rect">
            <a:avLst/>
          </a:prstGeom>
        </p:spPr>
        <p:txBody>
          <a:bodyPr wrap="square">
            <a:spAutoFit/>
          </a:bodyPr>
          <a:lstStyle/>
          <a:p>
            <a:pPr>
              <a:spcAft>
                <a:spcPts val="1200"/>
              </a:spcAft>
              <a:defRPr/>
            </a:pPr>
            <a:r>
              <a:rPr lang="en-US" sz="5400" b="1" dirty="0">
                <a:solidFill>
                  <a:srgbClr val="F96333"/>
                </a:solidFill>
                <a:latin typeface="Arial" panose="020B0604020202020204" pitchFamily="34" charset="0"/>
                <a:cs typeface="Arial" panose="020B0604020202020204" pitchFamily="34" charset="0"/>
              </a:rPr>
              <a:t>RESULTS</a:t>
            </a:r>
            <a:endParaRPr lang="en-US" sz="4400" b="1" dirty="0">
              <a:solidFill>
                <a:srgbClr val="F96333"/>
              </a:solidFill>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Outreach challenges included conflicting school schedules, lack of transport reimbursement for provider outreach or for families attending facility for testing, and i</a:t>
            </a:r>
            <a:r>
              <a:rPr lang="en-US" sz="4800" dirty="0"/>
              <a:t>nsufficient phone credits to schedule visits.</a:t>
            </a:r>
            <a:endParaRPr lang="en-US" sz="48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The primary reason for caregiver reluctance or refusal of child HIV testing was fear of disclosing their own HIV status to partners; other reasons included perception that the child was healthy and fear of child’s positive diagnosis.</a:t>
            </a:r>
          </a:p>
          <a:p>
            <a:pPr marL="571500" indent="-571500">
              <a:spcAft>
                <a:spcPts val="1200"/>
              </a:spcAft>
              <a:buFont typeface="Arial" panose="020B0604020202020204" pitchFamily="34" charset="0"/>
              <a:buChar char="•"/>
              <a:defRPr/>
            </a:pPr>
            <a:endParaRPr lang="en-US" sz="48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defRPr/>
            </a:pPr>
            <a:endParaRPr lang="en-US" sz="48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defRPr/>
            </a:pPr>
            <a:endParaRPr lang="en-US" sz="48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defRPr/>
            </a:pPr>
            <a:endParaRPr lang="en-US" sz="48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defRPr/>
            </a:pPr>
            <a:endParaRPr lang="en-US" sz="4800" dirty="0">
              <a:latin typeface="Arial" panose="020B0604020202020204" pitchFamily="34" charset="0"/>
              <a:cs typeface="Arial" panose="020B0604020202020204" pitchFamily="34" charset="0"/>
            </a:endParaRPr>
          </a:p>
          <a:p>
            <a:pPr marL="571500" indent="-571500">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Participant-identified strategies to address challenges included providing quality counseling to index clients, testing on weekends, and offering HIV testing to index households plus neighboring households to address nondisclosure among discordant couples.</a:t>
            </a:r>
          </a:p>
          <a:p>
            <a:pPr marL="571500" indent="-571500">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Participants reported that PACE resulted in improved testing and HIV+ yield, particularly due to more consistent line listing of new and existing clients and community testing, despite issues raised around sustainability of the initiative and client and provider concerns around exposure to COVID-19.</a:t>
            </a:r>
          </a:p>
        </p:txBody>
      </p:sp>
      <p:sp>
        <p:nvSpPr>
          <p:cNvPr id="51" name="Rectangle 50">
            <a:extLst>
              <a:ext uri="{FF2B5EF4-FFF2-40B4-BE49-F238E27FC236}">
                <a16:creationId xmlns:a16="http://schemas.microsoft.com/office/drawing/2014/main" id="{61B05F25-4EE1-D24A-B1AF-57F14541767C}"/>
              </a:ext>
            </a:extLst>
          </p:cNvPr>
          <p:cNvSpPr/>
          <p:nvPr/>
        </p:nvSpPr>
        <p:spPr>
          <a:xfrm>
            <a:off x="38608328" y="19467205"/>
            <a:ext cx="11628017" cy="7479951"/>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t"/>
          <a:lstStyle/>
          <a:p>
            <a:pPr>
              <a:lnSpc>
                <a:spcPct val="200000"/>
              </a:lnSpc>
              <a:spcAft>
                <a:spcPts val="1200"/>
              </a:spcAft>
              <a:defRPr/>
            </a:pPr>
            <a:r>
              <a:rPr lang="en-US" sz="6000" b="1" dirty="0">
                <a:solidFill>
                  <a:srgbClr val="F96333"/>
                </a:solidFill>
                <a:latin typeface="Arial" panose="020B0604020202020204" pitchFamily="34" charset="0"/>
                <a:cs typeface="Arial" panose="020B0604020202020204" pitchFamily="34" charset="0"/>
              </a:rPr>
              <a:t> </a:t>
            </a:r>
            <a:endParaRPr lang="en-US" sz="4800" dirty="0">
              <a:solidFill>
                <a:schemeClr val="tx1"/>
              </a:solidFill>
              <a:latin typeface="Arial" panose="020B0604020202020204" pitchFamily="34" charset="0"/>
              <a:cs typeface="Arial" panose="020B0604020202020204" pitchFamily="34" charset="0"/>
            </a:endParaRPr>
          </a:p>
        </p:txBody>
      </p:sp>
      <p:sp>
        <p:nvSpPr>
          <p:cNvPr id="9" name="Rectangle 8"/>
          <p:cNvSpPr/>
          <p:nvPr/>
        </p:nvSpPr>
        <p:spPr>
          <a:xfrm>
            <a:off x="38241186" y="4822588"/>
            <a:ext cx="11331233" cy="13942278"/>
          </a:xfrm>
          <a:prstGeom prst="rect">
            <a:avLst/>
          </a:prstGeom>
        </p:spPr>
        <p:txBody>
          <a:bodyPr wrap="square">
            <a:spAutoFit/>
          </a:bodyPr>
          <a:lstStyle/>
          <a:p>
            <a:pPr>
              <a:spcAft>
                <a:spcPts val="1200"/>
              </a:spcAft>
              <a:defRPr/>
            </a:pPr>
            <a:r>
              <a:rPr lang="en-US" sz="6000" b="1" dirty="0">
                <a:solidFill>
                  <a:srgbClr val="F96333"/>
                </a:solidFill>
                <a:latin typeface="Arial" panose="020B0604020202020204" pitchFamily="34" charset="0"/>
                <a:cs typeface="Arial" panose="020B0604020202020204" pitchFamily="34" charset="0"/>
              </a:rPr>
              <a:t>CONCLUSIONS</a:t>
            </a:r>
          </a:p>
          <a:p>
            <a:pPr marL="571500" indent="-571500">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Participants perceived significant improvements to pediatric case finding after changes were made to enhance index testing; however, challenges were identified across the testing cascade. </a:t>
            </a:r>
          </a:p>
          <a:p>
            <a:pPr marL="571500" indent="-571500">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Additional investments, such as increased transport payments, could be made to address outreach gaps. </a:t>
            </a:r>
          </a:p>
          <a:p>
            <a:pPr marL="571500" indent="-571500">
              <a:spcAft>
                <a:spcPts val="1200"/>
              </a:spcAft>
              <a:buFont typeface="Arial" panose="020B0604020202020204" pitchFamily="34" charset="0"/>
              <a:buChar char="•"/>
              <a:defRPr/>
            </a:pPr>
            <a:r>
              <a:rPr lang="en-US" sz="4800" dirty="0">
                <a:latin typeface="Arial" panose="020B0604020202020204" pitchFamily="34" charset="0"/>
                <a:cs typeface="Arial" panose="020B0604020202020204" pitchFamily="34" charset="0"/>
              </a:rPr>
              <a:t>Issues underpinning non-disclosure, such as stigma and gender norms, should be addressed through systemic approaches that also leverage the work of PLHIV organizations and community leaders to help ensure that children are tested and linked to timely treatment if HIV-positive.</a:t>
            </a:r>
          </a:p>
        </p:txBody>
      </p:sp>
      <p:pic>
        <p:nvPicPr>
          <p:cNvPr id="48" name="Picture 44">
            <a:extLst>
              <a:ext uri="{FF2B5EF4-FFF2-40B4-BE49-F238E27FC236}">
                <a16:creationId xmlns:a16="http://schemas.microsoft.com/office/drawing/2014/main" id="{37D07A60-A209-374A-B5F5-A32C6C670DBD}"/>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5057528" y="30390350"/>
            <a:ext cx="4839750" cy="1892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ounded Rectangular Callout 71">
            <a:extLst>
              <a:ext uri="{FF2B5EF4-FFF2-40B4-BE49-F238E27FC236}">
                <a16:creationId xmlns:a16="http://schemas.microsoft.com/office/drawing/2014/main" id="{9D3293BE-E70F-4ED9-B2FF-7D09852616E4}"/>
              </a:ext>
            </a:extLst>
          </p:cNvPr>
          <p:cNvSpPr/>
          <p:nvPr/>
        </p:nvSpPr>
        <p:spPr>
          <a:xfrm>
            <a:off x="14918049" y="19093793"/>
            <a:ext cx="21062594" cy="3437841"/>
          </a:xfrm>
          <a:prstGeom prst="wedgeRoundRectCallout">
            <a:avLst>
              <a:gd name="adj1" fmla="val -36027"/>
              <a:gd name="adj2" fmla="val 58891"/>
              <a:gd name="adj3" fmla="val 16667"/>
            </a:avLst>
          </a:prstGeom>
          <a:solidFill>
            <a:srgbClr val="2E8B7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9144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4000" dirty="0"/>
              <a:t>But it's more difficult for mothers who are afraid. A woman who hasn't shared her HIV status with her partner is still living in fear. She is doing her best to protect her marriage and avoid being discovered that one of her children is HIV-positive…So the mother manages that situation while refusing to have her children tested because if her husband finds out, her home will be in danger. </a:t>
            </a:r>
            <a:r>
              <a:rPr lang="en-US" sz="4000" i="1" dirty="0"/>
              <a:t>(CHW)</a:t>
            </a:r>
          </a:p>
        </p:txBody>
      </p:sp>
      <p:sp>
        <p:nvSpPr>
          <p:cNvPr id="33" name="TextBox 21">
            <a:extLst>
              <a:ext uri="{FF2B5EF4-FFF2-40B4-BE49-F238E27FC236}">
                <a16:creationId xmlns:a16="http://schemas.microsoft.com/office/drawing/2014/main" id="{00D3B93D-963E-4186-B2BD-470445660C9E}"/>
              </a:ext>
            </a:extLst>
          </p:cNvPr>
          <p:cNvSpPr txBox="1"/>
          <p:nvPr/>
        </p:nvSpPr>
        <p:spPr>
          <a:xfrm>
            <a:off x="42336720" y="856819"/>
            <a:ext cx="7899625" cy="3077766"/>
          </a:xfrm>
          <a:prstGeom prst="rect">
            <a:avLst/>
          </a:prstGeom>
          <a:noFill/>
          <a:effectLst/>
        </p:spPr>
        <p:txBody>
          <a:bodyPr wrap="square">
            <a:spAutoFit/>
          </a:bodyPr>
          <a:lstStyle/>
          <a:p>
            <a:r>
              <a:rPr lang="fr-FR" sz="5400" dirty="0"/>
              <a:t>A-IPHASA2021-00012</a:t>
            </a:r>
          </a:p>
          <a:p>
            <a:r>
              <a:rPr lang="fr-FR" sz="5400" dirty="0"/>
              <a:t>Contact: amloando@pedaids.org</a:t>
            </a:r>
            <a:endParaRPr lang="fr-CD" sz="5400" dirty="0"/>
          </a:p>
          <a:p>
            <a:pPr algn="r">
              <a:defRPr/>
            </a:pPr>
            <a:r>
              <a:rPr lang="en-US" sz="3200" dirty="0">
                <a:latin typeface="Arial" panose="020B0604020202020204" pitchFamily="34" charset="0"/>
                <a:cs typeface="Arial" panose="020B0604020202020204" pitchFamily="34" charset="0"/>
              </a:rPr>
              <a:t> </a:t>
            </a:r>
          </a:p>
        </p:txBody>
      </p:sp>
      <p:sp>
        <p:nvSpPr>
          <p:cNvPr id="31" name="Rounded Rectangular Callout 71">
            <a:extLst>
              <a:ext uri="{FF2B5EF4-FFF2-40B4-BE49-F238E27FC236}">
                <a16:creationId xmlns:a16="http://schemas.microsoft.com/office/drawing/2014/main" id="{509553B4-0C96-46DD-8897-A896F62E6680}"/>
              </a:ext>
            </a:extLst>
          </p:cNvPr>
          <p:cNvSpPr/>
          <p:nvPr/>
        </p:nvSpPr>
        <p:spPr>
          <a:xfrm>
            <a:off x="18668205" y="29793571"/>
            <a:ext cx="14417202" cy="2351911"/>
          </a:xfrm>
          <a:prstGeom prst="wedgeRoundRectCallout">
            <a:avLst>
              <a:gd name="adj1" fmla="val -36027"/>
              <a:gd name="adj2" fmla="val 58891"/>
              <a:gd name="adj3" fmla="val 16667"/>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9144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4000" dirty="0"/>
              <a:t>Before the training, it was uncommon to focus on children. It is after the training that we now know that when I receive a woman or former patients, I must list the children. </a:t>
            </a:r>
            <a:r>
              <a:rPr lang="en-US" sz="4000" i="1" dirty="0"/>
              <a:t>(HCW)</a:t>
            </a:r>
          </a:p>
        </p:txBody>
      </p:sp>
      <p:pic>
        <p:nvPicPr>
          <p:cNvPr id="3" name="Picture 2">
            <a:extLst>
              <a:ext uri="{FF2B5EF4-FFF2-40B4-BE49-F238E27FC236}">
                <a16:creationId xmlns:a16="http://schemas.microsoft.com/office/drawing/2014/main" id="{D46BB612-1D2E-4783-9EDC-4C9A461A4B27}"/>
              </a:ext>
            </a:extLst>
          </p:cNvPr>
          <p:cNvPicPr>
            <a:picLocks noChangeAspect="1"/>
          </p:cNvPicPr>
          <p:nvPr/>
        </p:nvPicPr>
        <p:blipFill>
          <a:blip r:embed="rId14"/>
          <a:stretch>
            <a:fillRect/>
          </a:stretch>
        </p:blipFill>
        <p:spPr>
          <a:xfrm>
            <a:off x="41231049" y="30163891"/>
            <a:ext cx="1905266" cy="1838582"/>
          </a:xfrm>
          <a:prstGeom prst="rect">
            <a:avLst/>
          </a:prstGeom>
        </p:spPr>
      </p:pic>
      <p:sp>
        <p:nvSpPr>
          <p:cNvPr id="27" name="Rounded Rectangular Callout 71">
            <a:extLst>
              <a:ext uri="{FF2B5EF4-FFF2-40B4-BE49-F238E27FC236}">
                <a16:creationId xmlns:a16="http://schemas.microsoft.com/office/drawing/2014/main" id="{09B7B91E-71A5-4080-9485-3FE212813FEB}"/>
              </a:ext>
            </a:extLst>
          </p:cNvPr>
          <p:cNvSpPr/>
          <p:nvPr/>
        </p:nvSpPr>
        <p:spPr>
          <a:xfrm>
            <a:off x="38608328" y="20198610"/>
            <a:ext cx="10964092" cy="2282615"/>
          </a:xfrm>
          <a:prstGeom prst="wedgeRoundRectCallout">
            <a:avLst>
              <a:gd name="adj1" fmla="val -36027"/>
              <a:gd name="adj2" fmla="val 58891"/>
              <a:gd name="adj3" fmla="val 16667"/>
            </a:avLst>
          </a:prstGeom>
          <a:solidFill>
            <a:srgbClr val="2E8B7D"/>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tIns="91440" rIns="274320" bIns="9144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r>
              <a:rPr lang="en-US" sz="4000" dirty="0"/>
              <a:t>Previously we didn't do testing, but now we go down to the field, we work and we come and report back to the site. </a:t>
            </a:r>
            <a:r>
              <a:rPr lang="en-US" sz="4000" i="1" dirty="0"/>
              <a:t>(CHW)</a:t>
            </a:r>
          </a:p>
        </p:txBody>
      </p:sp>
    </p:spTree>
    <p:extLst>
      <p:ext uri="{BB962C8B-B14F-4D97-AF65-F5344CB8AC3E}">
        <p14:creationId xmlns:p14="http://schemas.microsoft.com/office/powerpoint/2010/main" val="4013185736"/>
      </p:ext>
    </p:extLst>
  </p:cSld>
  <p:clrMapOvr>
    <a:masterClrMapping/>
  </p:clrMapOvr>
</p:sld>
</file>

<file path=ppt/theme/theme1.xml><?xml version="1.0" encoding="utf-8"?>
<a:theme xmlns:a="http://schemas.openxmlformats.org/drawingml/2006/main" name="Office Theme">
  <a:themeElements>
    <a:clrScheme name="EGPAF">
      <a:dk1>
        <a:srgbClr val="000000"/>
      </a:dk1>
      <a:lt1>
        <a:srgbClr val="FFFFFF"/>
      </a:lt1>
      <a:dk2>
        <a:srgbClr val="44546A"/>
      </a:dk2>
      <a:lt2>
        <a:srgbClr val="E7E6E6"/>
      </a:lt2>
      <a:accent1>
        <a:srgbClr val="B03139"/>
      </a:accent1>
      <a:accent2>
        <a:srgbClr val="EA6E38"/>
      </a:accent2>
      <a:accent3>
        <a:srgbClr val="F6C75B"/>
      </a:accent3>
      <a:accent4>
        <a:srgbClr val="548C7E"/>
      </a:accent4>
      <a:accent5>
        <a:srgbClr val="3A3E3F"/>
      </a:accent5>
      <a:accent6>
        <a:srgbClr val="7FACB4"/>
      </a:accent6>
      <a:hlink>
        <a:srgbClr val="519DD1"/>
      </a:hlink>
      <a:folHlink>
        <a:srgbClr val="2446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AA8B93E3C0C54882DD00A936CC00FE" ma:contentTypeVersion="13" ma:contentTypeDescription="Create a new document." ma:contentTypeScope="" ma:versionID="dd17e71e9a80540999eff090d2c2912a">
  <xsd:schema xmlns:xsd="http://www.w3.org/2001/XMLSchema" xmlns:xs="http://www.w3.org/2001/XMLSchema" xmlns:p="http://schemas.microsoft.com/office/2006/metadata/properties" xmlns:ns2="21d4e6fb-9d12-4ec1-abec-688feafe814f" xmlns:ns3="250929fa-9806-4449-af20-7947085fa170" targetNamespace="http://schemas.microsoft.com/office/2006/metadata/properties" ma:root="true" ma:fieldsID="5560f093e59bc279eefeafe9a17fdd68" ns2:_="" ns3:_="">
    <xsd:import namespace="21d4e6fb-9d12-4ec1-abec-688feafe814f"/>
    <xsd:import namespace="250929fa-9806-4449-af20-7947085fa1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1d4e6fb-9d12-4ec1-abec-688feafe81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50929fa-9806-4449-af20-7947085fa1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27E990F-2209-4A51-BD5D-812DA33280B4}">
  <ds:schemaRefs>
    <ds:schemaRef ds:uri="http://www.w3.org/XML/1998/namespace"/>
    <ds:schemaRef ds:uri="http://schemas.microsoft.com/office/infopath/2007/PartnerControls"/>
    <ds:schemaRef ds:uri="http://purl.org/dc/dcmitype/"/>
    <ds:schemaRef ds:uri="http://purl.org/dc/elements/1.1/"/>
    <ds:schemaRef ds:uri="http://schemas.microsoft.com/office/2006/documentManagement/types"/>
    <ds:schemaRef ds:uri="http://schemas.openxmlformats.org/package/2006/metadata/core-properties"/>
    <ds:schemaRef ds:uri="a343ffe8-a55f-493c-8fdf-1901bf26e463"/>
    <ds:schemaRef ds:uri="0579786a-1f45-402e-b56a-a81c78ac6018"/>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424C03B6-EE2F-4303-9C29-F19221595E91}"/>
</file>

<file path=customXml/itemProps3.xml><?xml version="1.0" encoding="utf-8"?>
<ds:datastoreItem xmlns:ds="http://schemas.openxmlformats.org/officeDocument/2006/customXml" ds:itemID="{49AC8B87-493A-4F9D-9398-86A987C55F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6670</TotalTime>
  <Words>913</Words>
  <Application>Microsoft Office PowerPoint</Application>
  <PresentationFormat>Personnalisé</PresentationFormat>
  <Paragraphs>59</Paragraphs>
  <Slides>1</Slides>
  <Notes>1</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1</vt:i4>
      </vt:variant>
    </vt:vector>
  </HeadingPairs>
  <TitlesOfParts>
    <vt:vector size="4" baseType="lpstr">
      <vt:lpstr>Arial</vt:lpstr>
      <vt:lpstr>Calibri</vt:lpstr>
      <vt:lpstr>Office Theme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Kelsey Brosnan</dc:creator>
  <cp:lastModifiedBy>Ingala Malema Dominique</cp:lastModifiedBy>
  <cp:revision>102</cp:revision>
  <dcterms:created xsi:type="dcterms:W3CDTF">2019-12-09T18:41:01Z</dcterms:created>
  <dcterms:modified xsi:type="dcterms:W3CDTF">2021-11-07T13:04:14Z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0x01010025AA8B93E3C0C54882DD00A936CC00FE</vt:lpwstr>
  </property>
</Properties>
</file>