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A1"/>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2" d="100"/>
          <a:sy n="32" d="100"/>
        </p:scale>
        <p:origin x="43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57E5F-9A2F-4C17-AEA1-F2C0297DD37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219620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357E5F-9A2F-4C17-AEA1-F2C0297DD37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3890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357E5F-9A2F-4C17-AEA1-F2C0297DD37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8239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357E5F-9A2F-4C17-AEA1-F2C0297DD37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49200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357E5F-9A2F-4C17-AEA1-F2C0297DD37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4896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357E5F-9A2F-4C17-AEA1-F2C0297DD37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418833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357E5F-9A2F-4C17-AEA1-F2C0297DD37A}"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764739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357E5F-9A2F-4C17-AEA1-F2C0297DD37A}"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325208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57E5F-9A2F-4C17-AEA1-F2C0297DD37A}"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126314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78357E5F-9A2F-4C17-AEA1-F2C0297DD37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219794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78357E5F-9A2F-4C17-AEA1-F2C0297DD37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AF13A-6971-4C76-BB4C-A1A01B88D8D8}" type="slidenum">
              <a:rPr lang="en-US" smtClean="0"/>
              <a:t>‹#›</a:t>
            </a:fld>
            <a:endParaRPr lang="en-US"/>
          </a:p>
        </p:txBody>
      </p:sp>
    </p:spTree>
    <p:extLst>
      <p:ext uri="{BB962C8B-B14F-4D97-AF65-F5344CB8AC3E}">
        <p14:creationId xmlns:p14="http://schemas.microsoft.com/office/powerpoint/2010/main" val="1176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8357E5F-9A2F-4C17-AEA1-F2C0297DD37A}" type="datetimeFigureOut">
              <a:rPr lang="en-US" smtClean="0"/>
              <a:t>11/5/2021</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E8AF13A-6971-4C76-BB4C-A1A01B88D8D8}" type="slidenum">
              <a:rPr lang="en-US" smtClean="0"/>
              <a:t>‹#›</a:t>
            </a:fld>
            <a:endParaRPr lang="en-US"/>
          </a:p>
        </p:txBody>
      </p:sp>
    </p:spTree>
    <p:extLst>
      <p:ext uri="{BB962C8B-B14F-4D97-AF65-F5344CB8AC3E}">
        <p14:creationId xmlns:p14="http://schemas.microsoft.com/office/powerpoint/2010/main" val="3298647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30275213" cy="2361345"/>
          </a:xfrm>
          <a:prstGeom prst="rect">
            <a:avLst/>
          </a:prstGeom>
          <a:solidFill>
            <a:srgbClr val="FFAB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3"/>
          </a:p>
        </p:txBody>
      </p:sp>
      <p:sp>
        <p:nvSpPr>
          <p:cNvPr id="3" name="Text Box 5"/>
          <p:cNvSpPr txBox="1">
            <a:spLocks noChangeArrowheads="1"/>
          </p:cNvSpPr>
          <p:nvPr/>
        </p:nvSpPr>
        <p:spPr bwMode="auto">
          <a:xfrm>
            <a:off x="438004" y="391029"/>
            <a:ext cx="29249515" cy="197031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ctr" defTabSz="371736" eaLnBrk="0" fontAlgn="base" hangingPunct="0">
              <a:spcBef>
                <a:spcPct val="0"/>
              </a:spcBef>
              <a:spcAft>
                <a:spcPct val="0"/>
              </a:spcAft>
            </a:pPr>
            <a:r>
              <a:rPr lang="en-US" sz="5400" b="1" dirty="0">
                <a:solidFill>
                  <a:schemeClr val="bg1"/>
                </a:solidFill>
              </a:rPr>
              <a:t>Sustainable Health Insurance Scheme, to Mitigate the Impact of ‘User Fees’ on Households of Children Living with HIV: Experience of USAID Funded ICHSSA 2 Project in Lagos State, Nigeria</a:t>
            </a:r>
          </a:p>
          <a:p>
            <a:pPr algn="ctr" defTabSz="371736" eaLnBrk="0" fontAlgn="base" hangingPunct="0">
              <a:spcBef>
                <a:spcPct val="0"/>
              </a:spcBef>
              <a:spcAft>
                <a:spcPct val="0"/>
              </a:spcAft>
            </a:pPr>
            <a:endParaRPr lang="en-NG" sz="5400" b="1" dirty="0">
              <a:solidFill>
                <a:schemeClr val="bg1"/>
              </a:solidFill>
            </a:endParaRPr>
          </a:p>
          <a:p>
            <a:pPr algn="ctr" defTabSz="371736" eaLnBrk="0" fontAlgn="base" hangingPunct="0">
              <a:spcBef>
                <a:spcPct val="0"/>
              </a:spcBef>
              <a:spcAft>
                <a:spcPct val="0"/>
              </a:spcAft>
            </a:pPr>
            <a:r>
              <a:rPr lang="en-US" sz="4000" b="1" dirty="0"/>
              <a:t>Authors: Iwuala Felix</a:t>
            </a:r>
            <a:r>
              <a:rPr lang="en-US" sz="4000" b="1" baseline="30000" dirty="0"/>
              <a:t>1</a:t>
            </a:r>
            <a:r>
              <a:rPr lang="en-US" sz="4000" b="1" dirty="0"/>
              <a:t>, Oke Olufemi</a:t>
            </a:r>
            <a:r>
              <a:rPr lang="en-US" sz="4000" b="1" baseline="30000" dirty="0"/>
              <a:t>1</a:t>
            </a:r>
            <a:r>
              <a:rPr lang="en-US" sz="4000" b="1" dirty="0"/>
              <a:t>, Doreen Magaji</a:t>
            </a:r>
            <a:r>
              <a:rPr lang="en-US" sz="4000" b="1" baseline="30000" dirty="0"/>
              <a:t>2</a:t>
            </a:r>
            <a:r>
              <a:rPr lang="en-US" sz="4000" b="1" dirty="0"/>
              <a:t>, Moses Katbi</a:t>
            </a:r>
            <a:r>
              <a:rPr lang="en-US" sz="4000" b="1" baseline="30000" dirty="0"/>
              <a:t>2</a:t>
            </a:r>
            <a:r>
              <a:rPr lang="en-US" sz="4000" b="1" dirty="0"/>
              <a:t>, Sontyo Jimin</a:t>
            </a:r>
            <a:r>
              <a:rPr lang="en-US" sz="4000" b="1" baseline="30000" dirty="0"/>
              <a:t>1</a:t>
            </a:r>
            <a:r>
              <a:rPr lang="en-US" sz="4000" b="1" dirty="0"/>
              <a:t>, Lannap Faith</a:t>
            </a:r>
            <a:r>
              <a:rPr lang="en-US" sz="4000" b="1" baseline="30000" dirty="0"/>
              <a:t>1</a:t>
            </a:r>
            <a:r>
              <a:rPr lang="en-US" sz="4000" b="1" dirty="0"/>
              <a:t>, Ayeni Olugbenga, Ogunmodede Matthew</a:t>
            </a:r>
            <a:r>
              <a:rPr lang="en-US" sz="4000" b="1" baseline="30000" dirty="0"/>
              <a:t>1</a:t>
            </a:r>
            <a:r>
              <a:rPr lang="en-US" sz="4000" b="1" dirty="0"/>
              <a:t>, Folorunso Ebenezer</a:t>
            </a:r>
            <a:r>
              <a:rPr lang="en-US" sz="4000" b="1" baseline="30000" dirty="0"/>
              <a:t>1</a:t>
            </a:r>
            <a:r>
              <a:rPr lang="en-US" sz="4000" b="1" dirty="0"/>
              <a:t>, Adiebonye Fubara</a:t>
            </a:r>
            <a:r>
              <a:rPr lang="en-US" sz="4000" b="1" baseline="30000" dirty="0"/>
              <a:t>1</a:t>
            </a:r>
            <a:r>
              <a:rPr lang="en-US" sz="4000" b="1" dirty="0"/>
              <a:t> Idoko Elijah</a:t>
            </a:r>
            <a:r>
              <a:rPr lang="en-US" sz="4000" b="1" baseline="30000" dirty="0"/>
              <a:t>3</a:t>
            </a:r>
          </a:p>
          <a:p>
            <a:pPr algn="ctr" defTabSz="371736" eaLnBrk="0" fontAlgn="base" hangingPunct="0">
              <a:spcBef>
                <a:spcPct val="0"/>
              </a:spcBef>
              <a:spcAft>
                <a:spcPct val="0"/>
              </a:spcAft>
            </a:pPr>
            <a:endParaRPr lang="en-US" sz="4000" b="1" baseline="30000" dirty="0"/>
          </a:p>
          <a:p>
            <a:pPr algn="ctr" defTabSz="371736" eaLnBrk="0" fontAlgn="base" hangingPunct="0">
              <a:spcBef>
                <a:spcPct val="0"/>
              </a:spcBef>
              <a:spcAft>
                <a:spcPct val="0"/>
              </a:spcAft>
            </a:pPr>
            <a:r>
              <a:rPr lang="en-US" sz="6000" b="1" i="1" baseline="30000" dirty="0"/>
              <a:t>1. </a:t>
            </a:r>
            <a:r>
              <a:rPr lang="en-US" sz="6000" i="1" baseline="30000" dirty="0"/>
              <a:t>ICHSSA 2 Project, ARFH, Lagos State, </a:t>
            </a:r>
          </a:p>
          <a:p>
            <a:pPr algn="ctr" defTabSz="371736" eaLnBrk="0" fontAlgn="base" hangingPunct="0">
              <a:spcBef>
                <a:spcPct val="0"/>
              </a:spcBef>
              <a:spcAft>
                <a:spcPct val="0"/>
              </a:spcAft>
            </a:pPr>
            <a:r>
              <a:rPr lang="en-US" sz="6000" b="1" i="1" baseline="30000" dirty="0"/>
              <a:t> 2. </a:t>
            </a:r>
            <a:r>
              <a:rPr lang="en-US" sz="6000" i="1" baseline="30000" dirty="0"/>
              <a:t>USAID/Nigeria, Abuja, </a:t>
            </a:r>
          </a:p>
          <a:p>
            <a:pPr algn="ctr" defTabSz="371736" eaLnBrk="0" fontAlgn="base" hangingPunct="0">
              <a:spcBef>
                <a:spcPct val="0"/>
              </a:spcBef>
              <a:spcAft>
                <a:spcPct val="0"/>
              </a:spcAft>
            </a:pPr>
            <a:r>
              <a:rPr lang="en-US" sz="6000" b="1" i="1" baseline="30000" dirty="0"/>
              <a:t>3. </a:t>
            </a:r>
            <a:r>
              <a:rPr lang="en-US" sz="6000" i="1" baseline="30000" dirty="0"/>
              <a:t>Project HOPE Nigeria</a:t>
            </a:r>
          </a:p>
          <a:p>
            <a:pPr algn="ctr" defTabSz="371736" eaLnBrk="0" fontAlgn="base" hangingPunct="0">
              <a:spcBef>
                <a:spcPct val="0"/>
              </a:spcBef>
              <a:spcAft>
                <a:spcPct val="0"/>
              </a:spcAft>
            </a:pPr>
            <a:endParaRPr lang="en-NG" sz="6000" i="1" dirty="0"/>
          </a:p>
          <a:p>
            <a:pPr algn="ctr" defTabSz="371736" eaLnBrk="0" fontAlgn="base" hangingPunct="0">
              <a:spcBef>
                <a:spcPct val="0"/>
              </a:spcBef>
              <a:spcAft>
                <a:spcPct val="0"/>
              </a:spcAft>
            </a:pPr>
            <a:endParaRPr lang="en-US" altLang="en-US" sz="3400" dirty="0">
              <a:solidFill>
                <a:schemeClr val="bg1"/>
              </a:solidFill>
              <a:latin typeface="Verdana" panose="020B0604030504040204" pitchFamily="34" charset="0"/>
              <a:ea typeface="Verdana" panose="020B0604030504040204" pitchFamily="34" charset="0"/>
            </a:endParaRPr>
          </a:p>
        </p:txBody>
      </p:sp>
      <p:sp>
        <p:nvSpPr>
          <p:cNvPr id="4" name="Text Box 3"/>
          <p:cNvSpPr txBox="1">
            <a:spLocks noChangeArrowheads="1"/>
          </p:cNvSpPr>
          <p:nvPr/>
        </p:nvSpPr>
        <p:spPr bwMode="auto">
          <a:xfrm>
            <a:off x="587694" y="6782636"/>
            <a:ext cx="6550684" cy="16828538"/>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spcBef>
                <a:spcPct val="0"/>
              </a:spcBef>
              <a:spcAft>
                <a:spcPct val="0"/>
              </a:spcAft>
            </a:pPr>
            <a:r>
              <a:rPr lang="en-US" altLang="en-US" sz="4000" b="1" dirty="0">
                <a:solidFill>
                  <a:srgbClr val="E0001B"/>
                </a:solidFill>
                <a:latin typeface="Verdana" panose="020B0604030504040204" pitchFamily="34" charset="0"/>
                <a:ea typeface="Verdana" panose="020B0604030504040204" pitchFamily="34" charset="0"/>
              </a:rPr>
              <a:t>Background </a:t>
            </a:r>
          </a:p>
          <a:p>
            <a:pPr algn="just" defTabSz="371736" eaLnBrk="0" fontAlgn="base" hangingPunct="0">
              <a:spcBef>
                <a:spcPct val="0"/>
              </a:spcBef>
              <a:spcAft>
                <a:spcPct val="0"/>
              </a:spcAft>
            </a:pPr>
            <a:r>
              <a:rPr lang="en-US" sz="4400" dirty="0"/>
              <a:t>HIV infected households face myriad of </a:t>
            </a:r>
            <a:r>
              <a:rPr lang="en-US" sz="4400" dirty="0">
                <a:latin typeface="Verdana" panose="020B0604030504040204" pitchFamily="34" charset="0"/>
                <a:ea typeface="Verdana" panose="020B0604030504040204" pitchFamily="34" charset="0"/>
              </a:rPr>
              <a:t>challenges</a:t>
            </a:r>
            <a:r>
              <a:rPr lang="en-US" sz="4400" dirty="0"/>
              <a:t> including economic and health-related issues, </a:t>
            </a:r>
            <a:r>
              <a:rPr lang="en-US" sz="4400" dirty="0">
                <a:latin typeface="Verdana" panose="020B0604030504040204" pitchFamily="34" charset="0"/>
                <a:ea typeface="Verdana" panose="020B0604030504040204" pitchFamily="34" charset="0"/>
              </a:rPr>
              <a:t>due</a:t>
            </a:r>
            <a:r>
              <a:rPr lang="en-US" sz="4400" dirty="0"/>
              <a:t> to various vulnerability factors that threaten their resiliency and ability to cater for basic needs of Children Living with HIV/AIDS (CLHIV). HIV depletes household resources and limits access to comprehensive health services, due to ‘user fees’ payable at the facilities. As part of Journey to Self-Reliance (J2SR), ‘user fees’ have been eliminated for CLHIV Households with support from United States Agency for International Development (USAID) and Lagos State Government. </a:t>
            </a:r>
            <a:endParaRPr lang="en-NG" sz="4400" dirty="0"/>
          </a:p>
        </p:txBody>
      </p:sp>
      <p:sp>
        <p:nvSpPr>
          <p:cNvPr id="5" name="Text Box 4"/>
          <p:cNvSpPr txBox="1">
            <a:spLocks noChangeArrowheads="1"/>
          </p:cNvSpPr>
          <p:nvPr/>
        </p:nvSpPr>
        <p:spPr bwMode="auto">
          <a:xfrm>
            <a:off x="7586396" y="6912308"/>
            <a:ext cx="8016240" cy="17079513"/>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spcBef>
                <a:spcPct val="0"/>
              </a:spcBef>
              <a:spcAft>
                <a:spcPct val="0"/>
              </a:spcAft>
            </a:pPr>
            <a:r>
              <a:rPr lang="en-US" altLang="en-US" sz="4000" b="1" dirty="0">
                <a:solidFill>
                  <a:srgbClr val="E0001B"/>
                </a:solidFill>
                <a:latin typeface="Verdana" panose="020B0604030504040204" pitchFamily="34" charset="0"/>
                <a:ea typeface="Verdana" panose="020B0604030504040204" pitchFamily="34" charset="0"/>
              </a:rPr>
              <a:t>Description</a:t>
            </a:r>
          </a:p>
          <a:p>
            <a:pPr algn="just" defTabSz="371736" eaLnBrk="0" fontAlgn="base" hangingPunct="0">
              <a:spcBef>
                <a:spcPct val="0"/>
              </a:spcBef>
              <a:spcAft>
                <a:spcPct val="0"/>
              </a:spcAft>
            </a:pPr>
            <a:r>
              <a:rPr lang="en-US" sz="4400" b="1" dirty="0"/>
              <a:t>The Association for Reproductive and Family Health (ARFH)</a:t>
            </a:r>
            <a:r>
              <a:rPr lang="en-US" sz="4400" dirty="0"/>
              <a:t> is implementing the Integrated Child Health and Social Services Award, Region 2 (ICHSSA-2), to mitigate the impact of HIV/AIDS on vulnerable children (0-&lt;18years) and their Households in Lagos State, with support from USAID. To ensure seamless access to comprehensive health services, CLHIV households on ICHSSA 2 Project have been enrolled on the Lagos State Government Health Insurance Scheme (‘ILERA-EKO’), being implemented by the Lagos State Health Management Agency (LASHMA). A major provision of the Scheme is to grant waivers to eligible vulnerable individuals, to benefit from free health services under the Social Equity Fund. </a:t>
            </a:r>
            <a:endParaRPr lang="en-NG" sz="4400" dirty="0"/>
          </a:p>
        </p:txBody>
      </p:sp>
      <p:sp>
        <p:nvSpPr>
          <p:cNvPr id="6" name="Text Box 3"/>
          <p:cNvSpPr txBox="1">
            <a:spLocks noChangeArrowheads="1"/>
          </p:cNvSpPr>
          <p:nvPr/>
        </p:nvSpPr>
        <p:spPr bwMode="auto">
          <a:xfrm>
            <a:off x="15965462" y="6986995"/>
            <a:ext cx="7162800" cy="16930138"/>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spcBef>
                <a:spcPct val="0"/>
              </a:spcBef>
              <a:spcAft>
                <a:spcPct val="0"/>
              </a:spcAft>
            </a:pPr>
            <a:r>
              <a:rPr lang="en-US" altLang="en-US" sz="4000" b="1" dirty="0">
                <a:solidFill>
                  <a:srgbClr val="E0001B"/>
                </a:solidFill>
                <a:latin typeface="Verdana" panose="020B0604030504040204" pitchFamily="34" charset="0"/>
                <a:ea typeface="Verdana" panose="020B0604030504040204" pitchFamily="34" charset="0"/>
              </a:rPr>
              <a:t>Lesson Learned </a:t>
            </a:r>
          </a:p>
          <a:p>
            <a:pPr algn="just" defTabSz="371736" eaLnBrk="0" fontAlgn="base" hangingPunct="0">
              <a:spcBef>
                <a:spcPct val="0"/>
              </a:spcBef>
              <a:spcAft>
                <a:spcPct val="0"/>
              </a:spcAft>
            </a:pPr>
            <a:r>
              <a:rPr lang="en-US" sz="4400" dirty="0"/>
              <a:t>The ICHSSA 2 Project, through sustained advocacy visits, which culminated in the mutual endorsement of Partnership Agreement with LASHMA, received waiver for a total of </a:t>
            </a:r>
            <a:r>
              <a:rPr lang="en-US" sz="4400" b="1" dirty="0"/>
              <a:t>2493</a:t>
            </a:r>
            <a:r>
              <a:rPr lang="en-US" sz="4400" dirty="0"/>
              <a:t> most vulnerable beneficiaries </a:t>
            </a:r>
            <a:r>
              <a:rPr lang="en-US" sz="4400" b="1" dirty="0"/>
              <a:t>(Caregivers</a:t>
            </a:r>
            <a:r>
              <a:rPr lang="en-US" sz="4400" dirty="0"/>
              <a:t> </a:t>
            </a:r>
            <a:r>
              <a:rPr lang="en-US" sz="4400" b="1" dirty="0"/>
              <a:t>706 [M- 79; F-627] and Children  1787</a:t>
            </a:r>
            <a:r>
              <a:rPr lang="en-US" sz="4400" dirty="0"/>
              <a:t> [ </a:t>
            </a:r>
            <a:r>
              <a:rPr lang="en-US" sz="4400" b="1" dirty="0"/>
              <a:t>M- 931; F-856])</a:t>
            </a:r>
            <a:r>
              <a:rPr lang="en-US" sz="4400" dirty="0"/>
              <a:t>  Enrolled beneficiaries will continue to access free comprehensive health services even beyond the project tenure at the expense of Lagos State Government, in line with J2SR. The beneficiaries have received orientation and linked to Health facilities in their Communities and close to where they reside, for uninterrupted access to services. </a:t>
            </a:r>
            <a:endParaRPr lang="en-NG" sz="4400" dirty="0"/>
          </a:p>
        </p:txBody>
      </p:sp>
      <p:sp>
        <p:nvSpPr>
          <p:cNvPr id="7" name="Text Box 4"/>
          <p:cNvSpPr txBox="1">
            <a:spLocks noChangeArrowheads="1"/>
          </p:cNvSpPr>
          <p:nvPr/>
        </p:nvSpPr>
        <p:spPr bwMode="auto">
          <a:xfrm>
            <a:off x="23317200" y="6782636"/>
            <a:ext cx="6614159" cy="16930138"/>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14870" tIns="14870" rIns="14870" bIns="14870" numCol="1" anchor="t" anchorCtr="0" compatLnSpc="1">
            <a:prstTxWarp prst="textNoShape">
              <a:avLst/>
            </a:prstTxWarp>
          </a:bodyPr>
          <a:lstStyle/>
          <a:p>
            <a:pPr algn="just" defTabSz="371736" eaLnBrk="0" fontAlgn="base" hangingPunct="0">
              <a:spcBef>
                <a:spcPct val="0"/>
              </a:spcBef>
              <a:spcAft>
                <a:spcPct val="0"/>
              </a:spcAft>
            </a:pPr>
            <a:r>
              <a:rPr lang="en-US" altLang="en-US" sz="4000" b="1" dirty="0">
                <a:solidFill>
                  <a:srgbClr val="E0001B"/>
                </a:solidFill>
                <a:latin typeface="Verdana" panose="020B0604030504040204" pitchFamily="34" charset="0"/>
                <a:ea typeface="Verdana" panose="020B0604030504040204" pitchFamily="34" charset="0"/>
              </a:rPr>
              <a:t>Conclusion/Next Steps</a:t>
            </a:r>
            <a:r>
              <a:rPr lang="en-US" sz="4000" b="1" dirty="0"/>
              <a:t> </a:t>
            </a:r>
            <a:endParaRPr lang="en-NG" sz="4000" dirty="0"/>
          </a:p>
          <a:p>
            <a:pPr algn="just" defTabSz="371736" eaLnBrk="0" fontAlgn="base" hangingPunct="0">
              <a:spcBef>
                <a:spcPct val="0"/>
              </a:spcBef>
              <a:spcAft>
                <a:spcPct val="0"/>
              </a:spcAft>
            </a:pPr>
            <a:r>
              <a:rPr lang="en-US" sz="4400" dirty="0"/>
              <a:t>The </a:t>
            </a:r>
            <a:r>
              <a:rPr lang="en-US" sz="4400" b="1" dirty="0"/>
              <a:t>elimination of ‘user fees’</a:t>
            </a:r>
            <a:r>
              <a:rPr lang="en-US" sz="4400" dirty="0"/>
              <a:t> has been achieved for vulnerable CLHIV households for the treatment of ailments, including surgeries and deliveries in Health Facilities, thereby reducing patronage of Traditional Birth Attendants (TBA), Morbidity and Mortality rates. More beneficiaries will be enrolled on the Health Insurance Scheme, for improved treatment outcome and supported with Household Economic Strengthening (HES) interventions, to promote adherence to ART, Retention and sustained Viral Load Suppression.</a:t>
            </a:r>
            <a:endParaRPr lang="en-NG" sz="4400" dirty="0"/>
          </a:p>
        </p:txBody>
      </p:sp>
      <p:sp>
        <p:nvSpPr>
          <p:cNvPr id="8" name="Rectangle 7"/>
          <p:cNvSpPr/>
          <p:nvPr/>
        </p:nvSpPr>
        <p:spPr>
          <a:xfrm>
            <a:off x="-2" y="41451981"/>
            <a:ext cx="30275213" cy="1414942"/>
          </a:xfrm>
          <a:prstGeom prst="rect">
            <a:avLst/>
          </a:prstGeom>
          <a:solidFill>
            <a:srgbClr val="FFABA1"/>
          </a:solidFill>
          <a:ln>
            <a:solidFill>
              <a:srgbClr val="8CCD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53"/>
          </a:p>
        </p:txBody>
      </p:sp>
      <p:sp>
        <p:nvSpPr>
          <p:cNvPr id="9" name="TextBox 8"/>
          <p:cNvSpPr txBox="1"/>
          <p:nvPr/>
        </p:nvSpPr>
        <p:spPr>
          <a:xfrm>
            <a:off x="438004" y="42015702"/>
            <a:ext cx="13569066" cy="397032"/>
          </a:xfrm>
          <a:prstGeom prst="rect">
            <a:avLst/>
          </a:prstGeom>
          <a:noFill/>
        </p:spPr>
        <p:txBody>
          <a:bodyPr wrap="square" rtlCol="0">
            <a:spAutoFit/>
          </a:bodyPr>
          <a:lstStyle/>
          <a:p>
            <a:r>
              <a:rPr lang="en-GB" sz="1980" b="1" dirty="0">
                <a:solidFill>
                  <a:schemeClr val="bg1"/>
                </a:solidFill>
                <a:latin typeface="Century Gothic" panose="020B0502020202020204" pitchFamily="34" charset="0"/>
              </a:rPr>
              <a:t>PRESENTED AT IPHASA 2021 – the 1</a:t>
            </a:r>
            <a:r>
              <a:rPr lang="en-GB" sz="1980" b="1" baseline="30000" dirty="0">
                <a:solidFill>
                  <a:schemeClr val="bg1"/>
                </a:solidFill>
                <a:latin typeface="Century Gothic" panose="020B0502020202020204" pitchFamily="34" charset="0"/>
              </a:rPr>
              <a:t>st</a:t>
            </a:r>
            <a:r>
              <a:rPr lang="en-GB" sz="1980" b="1" dirty="0">
                <a:solidFill>
                  <a:schemeClr val="bg1"/>
                </a:solidFill>
                <a:latin typeface="Century Gothic" panose="020B0502020202020204" pitchFamily="34" charset="0"/>
              </a:rPr>
              <a:t> International Paediatric HIV Symposium in Africa</a:t>
            </a:r>
            <a:r>
              <a:rPr lang="es-ES" sz="1980" b="1" dirty="0">
                <a:solidFill>
                  <a:schemeClr val="bg1"/>
                </a:solidFill>
                <a:latin typeface="Century Gothic" panose="020B0502020202020204" pitchFamily="34" charset="0"/>
              </a:rPr>
              <a:t>|17-18 </a:t>
            </a:r>
            <a:r>
              <a:rPr lang="es-ES" sz="1980" b="1" dirty="0" err="1">
                <a:solidFill>
                  <a:schemeClr val="bg1"/>
                </a:solidFill>
                <a:latin typeface="Century Gothic" panose="020B0502020202020204" pitchFamily="34" charset="0"/>
              </a:rPr>
              <a:t>November</a:t>
            </a:r>
            <a:r>
              <a:rPr lang="es-ES" sz="1980" b="1" dirty="0">
                <a:solidFill>
                  <a:schemeClr val="bg1"/>
                </a:solidFill>
                <a:latin typeface="Century Gothic" panose="020B0502020202020204" pitchFamily="34" charset="0"/>
              </a:rPr>
              <a:t> 2021</a:t>
            </a:r>
            <a:endParaRPr lang="en-GB" sz="1980" b="1" dirty="0">
              <a:solidFill>
                <a:schemeClr val="bg1"/>
              </a:solidFill>
              <a:latin typeface="Century Gothic" panose="020B0502020202020204" pitchFamily="34" charset="0"/>
            </a:endParaRPr>
          </a:p>
        </p:txBody>
      </p:sp>
      <p:pic>
        <p:nvPicPr>
          <p:cNvPr id="10" name="Picture 9">
            <a:extLst>
              <a:ext uri="{FF2B5EF4-FFF2-40B4-BE49-F238E27FC236}">
                <a16:creationId xmlns:a16="http://schemas.microsoft.com/office/drawing/2014/main" id="{B1B627BD-AA45-A842-978B-861B56CFBA6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69245" y="41760193"/>
            <a:ext cx="1841500" cy="908050"/>
          </a:xfrm>
          <a:prstGeom prst="rect">
            <a:avLst/>
          </a:prstGeom>
          <a:noFill/>
          <a:ln>
            <a:noFill/>
          </a:ln>
        </p:spPr>
      </p:pic>
      <p:pic>
        <p:nvPicPr>
          <p:cNvPr id="12" name="Picture 11">
            <a:extLst>
              <a:ext uri="{FF2B5EF4-FFF2-40B4-BE49-F238E27FC236}">
                <a16:creationId xmlns:a16="http://schemas.microsoft.com/office/drawing/2014/main" id="{8F4C5325-9118-4713-B93E-D49BF5502DEC}"/>
              </a:ext>
            </a:extLst>
          </p:cNvPr>
          <p:cNvPicPr>
            <a:picLocks noChangeAspect="1"/>
          </p:cNvPicPr>
          <p:nvPr/>
        </p:nvPicPr>
        <p:blipFill>
          <a:blip r:embed="rId3"/>
          <a:stretch>
            <a:fillRect/>
          </a:stretch>
        </p:blipFill>
        <p:spPr>
          <a:xfrm>
            <a:off x="438004" y="23900127"/>
            <a:ext cx="28825506" cy="12971477"/>
          </a:xfrm>
          <a:prstGeom prst="rect">
            <a:avLst/>
          </a:prstGeom>
        </p:spPr>
      </p:pic>
    </p:spTree>
    <p:extLst>
      <p:ext uri="{BB962C8B-B14F-4D97-AF65-F5344CB8AC3E}">
        <p14:creationId xmlns:p14="http://schemas.microsoft.com/office/powerpoint/2010/main" val="729906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3" ma:contentTypeDescription="Create a new document." ma:contentTypeScope="" ma:versionID="dd17e71e9a80540999eff090d2c2912a">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5560f093e59bc279eefeafe9a17fdd68"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5C6475-3F67-4A0A-8D52-ACB2CF697A01}"/>
</file>

<file path=customXml/itemProps2.xml><?xml version="1.0" encoding="utf-8"?>
<ds:datastoreItem xmlns:ds="http://schemas.openxmlformats.org/officeDocument/2006/customXml" ds:itemID="{F317A8A5-E0C5-4FCB-9E67-0732D8F1C5F1}"/>
</file>

<file path=customXml/itemProps3.xml><?xml version="1.0" encoding="utf-8"?>
<ds:datastoreItem xmlns:ds="http://schemas.openxmlformats.org/officeDocument/2006/customXml" ds:itemID="{D13CCCA5-79C3-430B-A6BC-1A93C16646F9}"/>
</file>

<file path=docProps/app.xml><?xml version="1.0" encoding="utf-8"?>
<Properties xmlns="http://schemas.openxmlformats.org/officeDocument/2006/extended-properties" xmlns:vt="http://schemas.openxmlformats.org/officeDocument/2006/docPropsVTypes">
  <Template>Office Theme</Template>
  <TotalTime>44</TotalTime>
  <Words>523</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Jexler</dc:creator>
  <cp:lastModifiedBy>IMPOWERST3</cp:lastModifiedBy>
  <cp:revision>7</cp:revision>
  <dcterms:created xsi:type="dcterms:W3CDTF">2021-10-21T09:09:55Z</dcterms:created>
  <dcterms:modified xsi:type="dcterms:W3CDTF">2021-11-05T07:15:45Z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0x01010025AA8B93E3C0C54882DD00A936CC00FE</vt:lpwstr>
  </property>
</Properties>
</file>