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</p:sldIdLst>
  <p:sldSz cx="30275213" cy="4280376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5893"/>
    <a:srgbClr val="FF8BE8"/>
    <a:srgbClr val="76D6FF"/>
    <a:srgbClr val="FFABA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11FF8-A7DE-458B-99CF-3EF9FA96D203}" v="3" dt="2021-11-07T14:31:33.902"/>
    <p1510:client id="{F740F68F-972E-29EE-49AC-024B30166ACF}" v="258" dt="2021-11-07T15:47:20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46" autoAdjust="0"/>
    <p:restoredTop sz="94660"/>
  </p:normalViewPr>
  <p:slideViewPr>
    <p:cSldViewPr snapToGrid="0">
      <p:cViewPr>
        <p:scale>
          <a:sx n="53" d="100"/>
          <a:sy n="53" d="100"/>
        </p:scale>
        <p:origin x="24" y="-6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b94570316ac5a7fe46165ffae0363c5d5cc696820906fdd6c0287e0226a660::" providerId="AD" clId="Web-{F740F68F-972E-29EE-49AC-024B30166ACF}"/>
    <pc:docChg chg="modSld">
      <pc:chgData name="Guest User" userId="S::urn:spo:anon#e8b94570316ac5a7fe46165ffae0363c5d5cc696820906fdd6c0287e0226a660::" providerId="AD" clId="Web-{F740F68F-972E-29EE-49AC-024B30166ACF}" dt="2021-11-07T15:47:20.396" v="256" actId="20577"/>
      <pc:docMkLst>
        <pc:docMk/>
      </pc:docMkLst>
      <pc:sldChg chg="addSp modSp">
        <pc:chgData name="Guest User" userId="S::urn:spo:anon#e8b94570316ac5a7fe46165ffae0363c5d5cc696820906fdd6c0287e0226a660::" providerId="AD" clId="Web-{F740F68F-972E-29EE-49AC-024B30166ACF}" dt="2021-11-07T15:47:20.396" v="256" actId="20577"/>
        <pc:sldMkLst>
          <pc:docMk/>
          <pc:sldMk cId="729906022" sldId="257"/>
        </pc:sldMkLst>
        <pc:spChg chg="add">
          <ac:chgData name="Guest User" userId="S::urn:spo:anon#e8b94570316ac5a7fe46165ffae0363c5d5cc696820906fdd6c0287e0226a660::" providerId="AD" clId="Web-{F740F68F-972E-29EE-49AC-024B30166ACF}" dt="2021-11-07T15:28:16.916" v="73"/>
          <ac:spMkLst>
            <pc:docMk/>
            <pc:sldMk cId="729906022" sldId="257"/>
            <ac:spMk id="4" creationId="{D5040652-3EDE-4EE8-98D8-4327F131F096}"/>
          </ac:spMkLst>
        </pc:spChg>
        <pc:spChg chg="mod">
          <ac:chgData name="Guest User" userId="S::urn:spo:anon#e8b94570316ac5a7fe46165ffae0363c5d5cc696820906fdd6c0287e0226a660::" providerId="AD" clId="Web-{F740F68F-972E-29EE-49AC-024B30166ACF}" dt="2021-11-07T15:31:20.733" v="92" actId="20577"/>
          <ac:spMkLst>
            <pc:docMk/>
            <pc:sldMk cId="729906022" sldId="257"/>
            <ac:spMk id="20" creationId="{37F14AB3-B7DA-EB4E-B840-62A4A369B56D}"/>
          </ac:spMkLst>
        </pc:spChg>
        <pc:spChg chg="mod">
          <ac:chgData name="Guest User" userId="S::urn:spo:anon#e8b94570316ac5a7fe46165ffae0363c5d5cc696820906fdd6c0287e0226a660::" providerId="AD" clId="Web-{F740F68F-972E-29EE-49AC-024B30166ACF}" dt="2021-11-07T15:39:26.651" v="203" actId="20577"/>
          <ac:spMkLst>
            <pc:docMk/>
            <pc:sldMk cId="729906022" sldId="257"/>
            <ac:spMk id="24" creationId="{867FD989-B2F8-FC4E-AEBD-038BD8ED0CAD}"/>
          </ac:spMkLst>
        </pc:spChg>
        <pc:spChg chg="mod">
          <ac:chgData name="Guest User" userId="S::urn:spo:anon#e8b94570316ac5a7fe46165ffae0363c5d5cc696820906fdd6c0287e0226a660::" providerId="AD" clId="Web-{F740F68F-972E-29EE-49AC-024B30166ACF}" dt="2021-11-07T15:44:32.923" v="254" actId="20577"/>
          <ac:spMkLst>
            <pc:docMk/>
            <pc:sldMk cId="729906022" sldId="257"/>
            <ac:spMk id="27" creationId="{853190A4-123E-1E47-9F8E-2636476CA49C}"/>
          </ac:spMkLst>
        </pc:spChg>
        <pc:spChg chg="mod">
          <ac:chgData name="Guest User" userId="S::urn:spo:anon#e8b94570316ac5a7fe46165ffae0363c5d5cc696820906fdd6c0287e0226a660::" providerId="AD" clId="Web-{F740F68F-972E-29EE-49AC-024B30166ACF}" dt="2021-11-07T15:47:20.396" v="256" actId="20577"/>
          <ac:spMkLst>
            <pc:docMk/>
            <pc:sldMk cId="729906022" sldId="257"/>
            <ac:spMk id="28" creationId="{4BBF3C16-4A6B-C44D-923D-59D212FF1FE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offbartlett\Downloads\HIV%20POSITVE%20CHILDREN%20viral%20load%20trac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u="none" dirty="0">
                <a:solidFill>
                  <a:schemeClr val="bg1"/>
                </a:solidFill>
              </a:rPr>
              <a:t>Percent children virally suppressing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Pcentage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457627118644069E-2"/>
                  <c:y val="6.06826801517066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5E0A71-ED1C-8249-9B30-99B750AEC186}" type="VALUE">
                      <a:rPr lang="en-US">
                        <a:solidFill>
                          <a:schemeClr val="tx2"/>
                        </a:solidFill>
                      </a:rPr>
                      <a:pPr>
                        <a:defRPr sz="2000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153-494E-A2CB-3C7E7E03D7AA}"/>
                </c:ext>
              </c:extLst>
            </c:dLbl>
            <c:dLbl>
              <c:idx val="1"/>
              <c:layout>
                <c:manualLayout>
                  <c:x val="-3.5593220338983052E-2"/>
                  <c:y val="5.8154235145385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53-494E-A2CB-3C7E7E03D7AA}"/>
                </c:ext>
              </c:extLst>
            </c:dLbl>
            <c:dLbl>
              <c:idx val="2"/>
              <c:layout>
                <c:manualLayout>
                  <c:x val="-2.3728813559322035E-2"/>
                  <c:y val="5.8154235145385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53-494E-A2CB-3C7E7E03D7AA}"/>
                </c:ext>
              </c:extLst>
            </c:dLbl>
            <c:dLbl>
              <c:idx val="3"/>
              <c:layout>
                <c:manualLayout>
                  <c:x val="-3.2203389830508473E-2"/>
                  <c:y val="6.57395701643489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53-494E-A2CB-3C7E7E03D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Sheet1!$D$4:$D$7</c:f>
              <c:numCache>
                <c:formatCode>0%</c:formatCode>
                <c:ptCount val="4"/>
                <c:pt idx="0">
                  <c:v>0.17</c:v>
                </c:pt>
                <c:pt idx="1">
                  <c:v>0.28999999999999998</c:v>
                </c:pt>
                <c:pt idx="2">
                  <c:v>0.69</c:v>
                </c:pt>
                <c:pt idx="3">
                  <c:v>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153-494E-A2CB-3C7E7E03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4194847"/>
        <c:axId val="1742478255"/>
      </c:lineChart>
      <c:catAx>
        <c:axId val="173419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478255"/>
        <c:crosses val="autoZero"/>
        <c:auto val="1"/>
        <c:lblAlgn val="ctr"/>
        <c:lblOffset val="100"/>
        <c:noMultiLvlLbl val="0"/>
      </c:catAx>
      <c:valAx>
        <c:axId val="174247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194847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0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0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0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3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3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8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4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57E5F-9A2F-4C17-AEA1-F2C0297DD37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AF13A-6971-4C76-BB4C-A1A01B88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jkalenzi@aeerwanda.ngo" TargetMode="External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ground&#10;&#10;Description automatically generated">
            <a:extLst>
              <a:ext uri="{FF2B5EF4-FFF2-40B4-BE49-F238E27FC236}">
                <a16:creationId xmlns:a16="http://schemas.microsoft.com/office/drawing/2014/main" id="{27E41FB0-0A90-C745-9CC4-FBBA93C9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6" y="29099257"/>
            <a:ext cx="27390861" cy="10340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30275213" cy="4760644"/>
          </a:xfrm>
          <a:prstGeom prst="rect">
            <a:avLst/>
          </a:prstGeom>
          <a:solidFill>
            <a:srgbClr val="FFA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3">
              <a:solidFill>
                <a:schemeClr val="bg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060530" y="244883"/>
            <a:ext cx="22154146" cy="25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14870" tIns="14870" rIns="14870" bIns="14870" numCol="1" anchor="t" anchorCtr="0" compatLnSpc="1">
            <a:prstTxWarp prst="textNoShape">
              <a:avLst/>
            </a:prstTxWarp>
          </a:bodyPr>
          <a:lstStyle/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Reducing new HIV infections amongst children through community Engagement</a:t>
            </a:r>
            <a:endParaRPr lang="en-US" altLang="en-US" sz="8000" u="sng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41451981"/>
            <a:ext cx="30275213" cy="1414942"/>
          </a:xfrm>
          <a:prstGeom prst="rect">
            <a:avLst/>
          </a:prstGeom>
          <a:solidFill>
            <a:srgbClr val="FFABA1"/>
          </a:solidFill>
          <a:ln>
            <a:solidFill>
              <a:srgbClr val="8C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3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004" y="42015702"/>
            <a:ext cx="1356906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8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AT IPHASA 2021 – the 1</a:t>
            </a:r>
            <a:r>
              <a:rPr lang="en-GB" sz="198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198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International Paediatric HIV Symposium in Africa</a:t>
            </a:r>
            <a:r>
              <a:rPr lang="es-ES" sz="1980" b="1" dirty="0">
                <a:solidFill>
                  <a:schemeClr val="bg1"/>
                </a:solidFill>
                <a:latin typeface="Century Gothic" panose="020B0502020202020204" pitchFamily="34" charset="0"/>
              </a:rPr>
              <a:t>|17-18 </a:t>
            </a:r>
            <a:r>
              <a:rPr lang="es-ES" sz="198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November</a:t>
            </a:r>
            <a:r>
              <a:rPr lang="es-ES" sz="1980" b="1" dirty="0">
                <a:solidFill>
                  <a:schemeClr val="bg1"/>
                </a:solidFill>
                <a:latin typeface="Century Gothic" panose="020B0502020202020204" pitchFamily="34" charset="0"/>
              </a:rPr>
              <a:t> 2021</a:t>
            </a:r>
            <a:endParaRPr lang="en-GB" sz="19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627BD-AA45-A842-978B-861B56CFBA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9245" y="41760193"/>
            <a:ext cx="1841500" cy="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5852D-D8C2-8F4A-B5AF-F8E02C9BB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4" y="36919214"/>
            <a:ext cx="4225436" cy="4225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DE7AF4-63A9-D349-B46D-3C97A76D4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505" y="38324178"/>
            <a:ext cx="7965662" cy="20738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F14AB3-B7DA-EB4E-B840-62A4A369B56D}"/>
              </a:ext>
            </a:extLst>
          </p:cNvPr>
          <p:cNvSpPr txBox="1"/>
          <p:nvPr/>
        </p:nvSpPr>
        <p:spPr>
          <a:xfrm>
            <a:off x="438004" y="3807360"/>
            <a:ext cx="6821424" cy="25910640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45720" rIns="360000" bIns="45720" rtlCol="0" anchor="t">
            <a:noAutofit/>
          </a:bodyPr>
          <a:lstStyle/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  <a:endParaRPr lang="en-US" alt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Recognizing that children orphaned by HIV 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,  living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with HIV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with 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 and those living with HIV-positive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caregivers face substantial increased risks such as stigma, issues of accepting their HIV positive status, 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self- 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disclosure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emotional trauma,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 and  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family acceptance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;</a:t>
            </a:r>
            <a:endParaRPr lang="en-GB" sz="32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AEE Rwanda through the USAID Ubaka Ejo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Program 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implements an OVC (Orphans and Vulnerable Children) program in all the  three districts of the Capital City of Rwanda reaching 27,598 OVC where 91% are  between 15 and 18 years while 41% are below 15 years old. Through strategic collaboration and active participation of health centres, referral hospitals, and Government institutions , Ubaka Ejo program  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makes focused efforts to reach HIV positive children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GB" sz="32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with integrated programming to improve their social and economic wellbeing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FD989-B2F8-FC4E-AEBD-038BD8ED0CAD}"/>
              </a:ext>
            </a:extLst>
          </p:cNvPr>
          <p:cNvSpPr txBox="1"/>
          <p:nvPr/>
        </p:nvSpPr>
        <p:spPr>
          <a:xfrm>
            <a:off x="7963931" y="3807360"/>
            <a:ext cx="6821424" cy="259106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180000" tIns="45720" rIns="360000" bIns="45720" rtlCol="0" anchor="t">
            <a:noAutofit/>
          </a:bodyPr>
          <a:lstStyle/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Description</a:t>
            </a: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ea typeface="Verdana"/>
              </a:rPr>
              <a:t>Ubaka Ejo program  uses various approaches to reduce new HIV infections among children;</a:t>
            </a:r>
            <a:endParaRPr lang="en-GB" sz="3200" dirty="0">
              <a:solidFill>
                <a:schemeClr val="bg1"/>
              </a:solidFill>
              <a:ea typeface="Verdana"/>
              <a:cs typeface="Calibri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Engagement meetings with health centers and referral hospitals in planning phase and quarterly reviews.</a:t>
            </a: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Introduced Professional linkage facilitators at each health facility to:</a:t>
            </a: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1371600" lvl="2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Act  as a permanent link between  health centers, case workers and project staff, </a:t>
            </a: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  <a:cs typeface="Calibri"/>
            </a:endParaRPr>
          </a:p>
          <a:p>
            <a:pPr marL="1371600" lvl="2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Initiates  case conferencing meetings with health facility engaging program staff and HIV Positive caregivers </a:t>
            </a: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  <a:cs typeface="Calibri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Establish memorandum of understanding (MOUs) with health centers to strengthen our collaboration and coordination  </a:t>
            </a: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  <a:cs typeface="Calibri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Provide financial support to promote adherence caused by lack of food, transport to access health services or money to buy medication</a:t>
            </a: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914400" lvl="1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Introduce and promote Index testing and counselling services to the biological parents and or siblings during home visits of Children and Adolescents Living with HIV AIDS.</a:t>
            </a:r>
            <a:endParaRPr lang="en-US" altLang="en-US" sz="3200" dirty="0">
              <a:solidFill>
                <a:schemeClr val="bg1"/>
              </a:solidFill>
              <a:ea typeface="Verdana"/>
              <a:cs typeface="Calibri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pic>
        <p:nvPicPr>
          <p:cNvPr id="26" name="Picture 25" descr="Description: Rwanda PEPFAR Logo">
            <a:extLst>
              <a:ext uri="{FF2B5EF4-FFF2-40B4-BE49-F238E27FC236}">
                <a16:creationId xmlns:a16="http://schemas.microsoft.com/office/drawing/2014/main" id="{E2C6FEB9-F261-764D-B6B3-B1344C05F5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5674" y="38583099"/>
            <a:ext cx="3145822" cy="268740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3190A4-123E-1E47-9F8E-2636476CA49C}"/>
              </a:ext>
            </a:extLst>
          </p:cNvPr>
          <p:cNvSpPr txBox="1"/>
          <p:nvPr/>
        </p:nvSpPr>
        <p:spPr>
          <a:xfrm>
            <a:off x="15489858" y="3807360"/>
            <a:ext cx="6821424" cy="2591064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45720" rIns="360000" bIns="45720" rtlCol="0" anchor="t">
            <a:noAutofit/>
          </a:bodyPr>
          <a:lstStyle/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Lessons Learned</a:t>
            </a: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schemeClr val="bg1"/>
                </a:solidFill>
                <a:ea typeface="Verdana"/>
              </a:rPr>
              <a:t>Strategic collaboration and coordination with stakeholders such as health facilities, government institutions,  in planning, implementation and monitoring produces better outcomes as regards reducing new HIV infections among children.</a:t>
            </a:r>
            <a:endParaRPr lang="en-US" altLang="en-US" sz="3200" i="1" dirty="0">
              <a:solidFill>
                <a:schemeClr val="bg1"/>
              </a:solidFill>
              <a:ea typeface="Verdana"/>
              <a:cs typeface="Calibri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i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u="sng" dirty="0">
                <a:solidFill>
                  <a:schemeClr val="bg1"/>
                </a:solidFill>
                <a:ea typeface="Verdana"/>
              </a:rPr>
              <a:t>1,245</a:t>
            </a:r>
            <a:endParaRPr lang="en-US" altLang="en-US" sz="4800" b="1" u="sng" dirty="0">
              <a:solidFill>
                <a:schemeClr val="bg1"/>
              </a:solidFill>
              <a:ea typeface="Verdana" panose="020B0604030504040204" pitchFamily="34" charset="0"/>
              <a:cs typeface="Calibri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Increased </a:t>
            </a:r>
            <a:r>
              <a:rPr lang="en-US" altLang="en-US" sz="3200" dirty="0" err="1">
                <a:solidFill>
                  <a:schemeClr val="bg1"/>
                </a:solidFill>
                <a:ea typeface="Verdana"/>
              </a:rPr>
              <a:t>enrollement</a:t>
            </a: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 of HIV+ children below 15years old  from 516 to 1245 in Quarter 4.</a:t>
            </a:r>
            <a:endParaRPr lang="en-US" altLang="en-US" sz="3200" dirty="0">
              <a:solidFill>
                <a:schemeClr val="bg1"/>
              </a:solidFill>
              <a:ea typeface="Verdana"/>
              <a:cs typeface="Calibri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u="sng" dirty="0">
                <a:solidFill>
                  <a:schemeClr val="bg1"/>
                </a:solidFill>
                <a:ea typeface="Verdana" panose="020B0604030504040204" pitchFamily="34" charset="0"/>
              </a:rPr>
              <a:t>61</a:t>
            </a:r>
            <a:endParaRPr lang="en-US" altLang="en-US" sz="5400" b="1" u="sng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Children with interruption to treatment (IIT) returned to ART </a:t>
            </a: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u="sng" dirty="0">
                <a:solidFill>
                  <a:schemeClr val="bg1"/>
                </a:solidFill>
                <a:ea typeface="Verdana"/>
              </a:rPr>
              <a:t>51 – 2,280</a:t>
            </a:r>
            <a:endParaRPr lang="en-US" altLang="en-US" sz="4800" b="1" u="sng" dirty="0">
              <a:solidFill>
                <a:schemeClr val="bg1"/>
              </a:solidFill>
              <a:ea typeface="Verdana" panose="020B0604030504040204" pitchFamily="34" charset="0"/>
              <a:cs typeface="Calibri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Increase in HIV index tests from Q1 to Q4, </a:t>
            </a: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u="sng" dirty="0">
                <a:solidFill>
                  <a:schemeClr val="bg1"/>
                </a:solidFill>
                <a:ea typeface="Verdana" panose="020B0604030504040204" pitchFamily="34" charset="0"/>
              </a:rPr>
              <a:t>Increased Viral Suppression</a:t>
            </a: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u="sng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ea typeface="Verdana" panose="020B0604030504040204" pitchFamily="34" charset="0"/>
              </a:rPr>
              <a:t>Community linkage and case workers identifying HIV+ individuals not in routine contact with health services contributed to increase in viral load suppression</a:t>
            </a: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n w="22225">
                  <a:noFill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BF3C16-4A6B-C44D-923D-59D212FF1FE4}"/>
              </a:ext>
            </a:extLst>
          </p:cNvPr>
          <p:cNvSpPr txBox="1"/>
          <p:nvPr/>
        </p:nvSpPr>
        <p:spPr>
          <a:xfrm>
            <a:off x="23015785" y="3807360"/>
            <a:ext cx="6821424" cy="25910640"/>
          </a:xfrm>
          <a:prstGeom prst="rect">
            <a:avLst/>
          </a:prstGeom>
          <a:solidFill>
            <a:srgbClr val="A25893"/>
          </a:solidFill>
        </p:spPr>
        <p:txBody>
          <a:bodyPr wrap="square" lIns="180000" tIns="45720" rIns="360000" bIns="45720" rtlCol="0" anchor="t">
            <a:noAutofit/>
          </a:bodyPr>
          <a:lstStyle/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Formally defined collaboration is essential between HIV program implementing partners, health service providers, and government institutions.</a:t>
            </a: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Data-sharing agreements, joint planning, and joint reporting between health facilities and HIV Implementing partners helps in  targeting the right people with the right services.</a:t>
            </a:r>
            <a:endParaRPr lang="en-US" altLang="en-US" sz="3200" dirty="0">
              <a:solidFill>
                <a:schemeClr val="bg1"/>
              </a:solidFill>
              <a:ea typeface="Verdana"/>
              <a:cs typeface="Calibri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Community case workers and linkage facilitators are vital to increase the reach, uptake, and quality of HIV services – resulting in a greater sense of dignity and quality of life for those living with HIV.</a:t>
            </a: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algn="ctr" defTabSz="3717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Steps</a:t>
            </a:r>
          </a:p>
          <a:p>
            <a:pPr algn="just" defTabSz="3717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Replicate and expand the use of community case workers and linkage facilitators</a:t>
            </a: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/>
              </a:rPr>
              <a:t>Expand the frequency of data-sharing and collaborative arrangements </a:t>
            </a:r>
            <a:endParaRPr lang="en-US" altLang="en-US" sz="3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457200" indent="-457200" algn="just" defTabSz="371736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3200" dirty="0">
                <a:solidFill>
                  <a:schemeClr val="bg1"/>
                </a:solidFill>
                <a:ea typeface="Verdana" panose="020B0604030504040204" pitchFamily="34" charset="0"/>
              </a:rPr>
              <a:t>Continue to develop strategies to reduce barriers to OVC accessing health, institutional, and government services.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CB8AA14-EDB7-AA40-BD13-6B718CF0F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595796"/>
              </p:ext>
            </p:extLst>
          </p:nvPr>
        </p:nvGraphicFramePr>
        <p:xfrm>
          <a:off x="15665774" y="17631291"/>
          <a:ext cx="6469591" cy="448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0383621-C646-BD40-9DA4-AF403D1AC01E}"/>
              </a:ext>
            </a:extLst>
          </p:cNvPr>
          <p:cNvSpPr txBox="1"/>
          <p:nvPr/>
        </p:nvSpPr>
        <p:spPr>
          <a:xfrm>
            <a:off x="23934386" y="2401899"/>
            <a:ext cx="5984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dirty="0">
                <a:solidFill>
                  <a:schemeClr val="bg1"/>
                </a:solidFill>
              </a:rPr>
              <a:t>Contact: John Kalenzi, AEE Rwanda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jkalenzi@aeerwanda.ngo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40652-3EDE-4EE8-98D8-4327F131F096}"/>
              </a:ext>
            </a:extLst>
          </p:cNvPr>
          <p:cNvSpPr txBox="1"/>
          <p:nvPr/>
        </p:nvSpPr>
        <p:spPr>
          <a:xfrm>
            <a:off x="13766006" y="211732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2990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AA8B93E3C0C54882DD00A936CC00FE" ma:contentTypeVersion="13" ma:contentTypeDescription="Create a new document." ma:contentTypeScope="" ma:versionID="dd17e71e9a80540999eff090d2c2912a">
  <xsd:schema xmlns:xsd="http://www.w3.org/2001/XMLSchema" xmlns:xs="http://www.w3.org/2001/XMLSchema" xmlns:p="http://schemas.microsoft.com/office/2006/metadata/properties" xmlns:ns2="21d4e6fb-9d12-4ec1-abec-688feafe814f" xmlns:ns3="250929fa-9806-4449-af20-7947085fa170" targetNamespace="http://schemas.microsoft.com/office/2006/metadata/properties" ma:root="true" ma:fieldsID="5560f093e59bc279eefeafe9a17fdd68" ns2:_="" ns3:_="">
    <xsd:import namespace="21d4e6fb-9d12-4ec1-abec-688feafe814f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4e6fb-9d12-4ec1-abec-688feafe8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2D92B1-E6E8-4333-8CA3-4F7C80DAD4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845FB60-F1BC-4B32-94DC-463B8A9A59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7BF88E-20A5-4C41-AF18-A45C6EA9F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d4e6fb-9d12-4ec1-abec-688feafe814f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521</Words>
  <Application>Microsoft Office PowerPoint</Application>
  <PresentationFormat>Custom</PresentationFormat>
  <Paragraphs>81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Jexler</dc:creator>
  <cp:lastModifiedBy>Charlotte Usanase</cp:lastModifiedBy>
  <cp:revision>90</cp:revision>
  <cp:lastPrinted>2021-11-07T08:15:50Z</cp:lastPrinted>
  <dcterms:created xsi:type="dcterms:W3CDTF">2021-10-21T09:09:55Z</dcterms:created>
  <dcterms:modified xsi:type="dcterms:W3CDTF">2021-11-07T15:47:20Z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0x01010025AA8B93E3C0C54882DD00A936CC00FE</vt:lpwstr>
  </property>
</Properties>
</file>