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BA1"/>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07A63-7A64-B053-1BE1-95415077B8A2}" v="1" dt="2021-11-15T12:16:53.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815b049101a3ddbf82ff35da4b54a9e79067628a87a51158282d76e2fa5378f9::" providerId="AD" clId="Web-{DFD07A63-7A64-B053-1BE1-95415077B8A2}"/>
    <pc:docChg chg="modSld">
      <pc:chgData name="Guest User" userId="S::urn:spo:anon#815b049101a3ddbf82ff35da4b54a9e79067628a87a51158282d76e2fa5378f9::" providerId="AD" clId="Web-{DFD07A63-7A64-B053-1BE1-95415077B8A2}" dt="2021-11-15T12:16:53.976" v="0"/>
      <pc:docMkLst>
        <pc:docMk/>
      </pc:docMkLst>
      <pc:sldChg chg="addSp">
        <pc:chgData name="Guest User" userId="S::urn:spo:anon#815b049101a3ddbf82ff35da4b54a9e79067628a87a51158282d76e2fa5378f9::" providerId="AD" clId="Web-{DFD07A63-7A64-B053-1BE1-95415077B8A2}" dt="2021-11-15T12:16:53.976" v="0"/>
        <pc:sldMkLst>
          <pc:docMk/>
          <pc:sldMk cId="729906022" sldId="257"/>
        </pc:sldMkLst>
        <pc:spChg chg="add">
          <ac:chgData name="Guest User" userId="S::urn:spo:anon#815b049101a3ddbf82ff35da4b54a9e79067628a87a51158282d76e2fa5378f9::" providerId="AD" clId="Web-{DFD07A63-7A64-B053-1BE1-95415077B8A2}" dt="2021-11-15T12:16:53.976" v="0"/>
          <ac:spMkLst>
            <pc:docMk/>
            <pc:sldMk cId="729906022" sldId="257"/>
            <ac:spMk id="11" creationId="{397B51EA-70D8-49F9-B713-F8C326B41CF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p>
        </p:txBody>
      </p:sp>
      <p:sp>
        <p:nvSpPr>
          <p:cNvPr id="4" name="Date Placeholder 3"/>
          <p:cNvSpPr>
            <a:spLocks noGrp="1"/>
          </p:cNvSpPr>
          <p:nvPr>
            <p:ph type="dt" sz="half" idx="10"/>
          </p:nvPr>
        </p:nvSpPr>
        <p:spPr/>
        <p:txBody>
          <a:bodyPr/>
          <a:lstStyle/>
          <a:p>
            <a:fld id="{78357E5F-9A2F-4C17-AEA1-F2C0297DD37A}"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219620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357E5F-9A2F-4C17-AEA1-F2C0297DD37A}"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43890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357E5F-9A2F-4C17-AEA1-F2C0297DD37A}"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48239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357E5F-9A2F-4C17-AEA1-F2C0297DD37A}"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349200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357E5F-9A2F-4C17-AEA1-F2C0297DD37A}"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34896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357E5F-9A2F-4C17-AEA1-F2C0297DD37A}"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4188336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357E5F-9A2F-4C17-AEA1-F2C0297DD37A}" type="datetimeFigureOut">
              <a:rPr lang="en-US" smtClean="0"/>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376473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357E5F-9A2F-4C17-AEA1-F2C0297DD37A}" type="datetimeFigureOut">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325208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57E5F-9A2F-4C17-AEA1-F2C0297DD37A}"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126314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78357E5F-9A2F-4C17-AEA1-F2C0297DD37A}"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219794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78357E5F-9A2F-4C17-AEA1-F2C0297DD37A}"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117682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78357E5F-9A2F-4C17-AEA1-F2C0297DD37A}" type="datetimeFigureOut">
              <a:rPr lang="en-US" smtClean="0"/>
              <a:t>11/15/2021</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BE8AF13A-6971-4C76-BB4C-A1A01B88D8D8}" type="slidenum">
              <a:rPr lang="en-US" smtClean="0"/>
              <a:t>‹#›</a:t>
            </a:fld>
            <a:endParaRPr lang="en-US"/>
          </a:p>
        </p:txBody>
      </p:sp>
    </p:spTree>
    <p:extLst>
      <p:ext uri="{BB962C8B-B14F-4D97-AF65-F5344CB8AC3E}">
        <p14:creationId xmlns:p14="http://schemas.microsoft.com/office/powerpoint/2010/main" val="3298647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30275213" cy="2361345"/>
          </a:xfrm>
          <a:prstGeom prst="rect">
            <a:avLst/>
          </a:prstGeom>
          <a:solidFill>
            <a:srgbClr val="FFA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3"/>
          </a:p>
        </p:txBody>
      </p:sp>
      <p:sp>
        <p:nvSpPr>
          <p:cNvPr id="3" name="Text Box 5"/>
          <p:cNvSpPr txBox="1">
            <a:spLocks noChangeArrowheads="1"/>
          </p:cNvSpPr>
          <p:nvPr/>
        </p:nvSpPr>
        <p:spPr bwMode="auto">
          <a:xfrm>
            <a:off x="4908884" y="216569"/>
            <a:ext cx="22160361" cy="214477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870" tIns="14870" rIns="14870" bIns="14870" numCol="1" anchor="t" anchorCtr="0" compatLnSpc="1">
            <a:prstTxWarp prst="textNoShape">
              <a:avLst/>
            </a:prstTxWarp>
          </a:bodyPr>
          <a:lstStyle/>
          <a:p>
            <a:pPr algn="ctr" defTabSz="371736" eaLnBrk="0" fontAlgn="base" hangingPunct="0">
              <a:spcBef>
                <a:spcPct val="0"/>
              </a:spcBef>
              <a:spcAft>
                <a:spcPct val="0"/>
              </a:spcAft>
            </a:pPr>
            <a:r>
              <a:rPr lang="en-US" sz="4800" b="1">
                <a:latin typeface="Book Antiqua" panose="02040602050305030304" pitchFamily="18" charset="0"/>
              </a:rPr>
              <a:t>Fast-tracking Viral Load Suppression Among HIV Positive Children Using a Community-Clinical Collaborative Approach in South Western Uganda</a:t>
            </a:r>
            <a:endParaRPr lang="en-US" altLang="en-US" sz="4800">
              <a:solidFill>
                <a:schemeClr val="bg1"/>
              </a:solidFill>
              <a:latin typeface="Book Antiqua" panose="02040602050305030304" pitchFamily="18" charset="0"/>
              <a:ea typeface="Verdana" panose="020B0604030504040204" pitchFamily="34" charset="0"/>
            </a:endParaRPr>
          </a:p>
        </p:txBody>
      </p:sp>
      <p:sp>
        <p:nvSpPr>
          <p:cNvPr id="4" name="Text Box 3"/>
          <p:cNvSpPr txBox="1">
            <a:spLocks noChangeArrowheads="1"/>
          </p:cNvSpPr>
          <p:nvPr/>
        </p:nvSpPr>
        <p:spPr bwMode="auto">
          <a:xfrm>
            <a:off x="438004" y="3664221"/>
            <a:ext cx="6806113" cy="2380043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870" tIns="14870" rIns="14870" bIns="14870" numCol="1" anchor="t" anchorCtr="0" compatLnSpc="1">
            <a:prstTxWarp prst="textNoShape">
              <a:avLst/>
            </a:prstTxWarp>
          </a:bodyPr>
          <a:lstStyle/>
          <a:p>
            <a:pPr algn="just" defTabSz="371736" eaLnBrk="0" fontAlgn="base" hangingPunct="0">
              <a:spcBef>
                <a:spcPct val="0"/>
              </a:spcBef>
              <a:spcAft>
                <a:spcPct val="0"/>
              </a:spcAft>
            </a:pPr>
            <a:r>
              <a:rPr lang="en-US" sz="4800" b="1">
                <a:latin typeface="Book Antiqua" panose="02040602050305030304" pitchFamily="18" charset="0"/>
              </a:rPr>
              <a:t>Background:</a:t>
            </a:r>
            <a:r>
              <a:rPr lang="en-US" sz="4800">
                <a:latin typeface="Book Antiqua" panose="02040602050305030304" pitchFamily="18" charset="0"/>
              </a:rPr>
              <a:t> </a:t>
            </a:r>
          </a:p>
          <a:p>
            <a:r>
              <a:rPr lang="en-US" sz="4800">
                <a:latin typeface="Book Antiqua" panose="02040602050305030304" pitchFamily="18" charset="0"/>
              </a:rPr>
              <a:t>Despite significant gains Uganda has made towards HIV diagnosis and treatment, viral load suppression (VLS) among children remains unacceptably low. Data from Ministry of Health indicates that VLS among adults is performing better compared to children. Accordingly, VLS among children increased from 36% in 2016 to 48% in 2019 and fell far short of 2020 targets. </a:t>
            </a:r>
          </a:p>
          <a:p>
            <a:endParaRPr lang="en-US" sz="4800">
              <a:latin typeface="Book Antiqua" panose="02040602050305030304" pitchFamily="18" charset="0"/>
            </a:endParaRPr>
          </a:p>
          <a:p>
            <a:endParaRPr lang="en-GB" sz="4800">
              <a:latin typeface="Book Antiqua" panose="02040602050305030304" pitchFamily="18" charset="0"/>
            </a:endParaRPr>
          </a:p>
        </p:txBody>
      </p:sp>
      <p:sp>
        <p:nvSpPr>
          <p:cNvPr id="5" name="Text Box 4"/>
          <p:cNvSpPr txBox="1">
            <a:spLocks noChangeArrowheads="1"/>
          </p:cNvSpPr>
          <p:nvPr/>
        </p:nvSpPr>
        <p:spPr bwMode="auto">
          <a:xfrm>
            <a:off x="7679908" y="3664222"/>
            <a:ext cx="6806113" cy="3075640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870" tIns="14870" rIns="14870" bIns="14870" numCol="1" anchor="t" anchorCtr="0" compatLnSpc="1">
            <a:prstTxWarp prst="textNoShape">
              <a:avLst/>
            </a:prstTxWarp>
          </a:bodyPr>
          <a:lstStyle/>
          <a:p>
            <a:pPr algn="just" defTabSz="371736" eaLnBrk="0" fontAlgn="base" hangingPunct="0">
              <a:spcBef>
                <a:spcPct val="0"/>
              </a:spcBef>
              <a:spcAft>
                <a:spcPct val="0"/>
              </a:spcAft>
            </a:pPr>
            <a:r>
              <a:rPr lang="en-US" sz="4800" b="1">
                <a:latin typeface="Book Antiqua" panose="02040602050305030304" pitchFamily="18" charset="0"/>
              </a:rPr>
              <a:t>Methods:</a:t>
            </a:r>
          </a:p>
          <a:p>
            <a:pPr marL="342900" indent="-342900">
              <a:buFont typeface="Arial" panose="020B0604020202020204" pitchFamily="34" charset="0"/>
              <a:buChar char="•"/>
            </a:pPr>
            <a:r>
              <a:rPr lang="en-US" sz="4800" b="1" i="1">
                <a:latin typeface="Book Antiqua" panose="02040602050305030304" pitchFamily="18" charset="0"/>
              </a:rPr>
              <a:t>Signed MOUs </a:t>
            </a:r>
            <a:r>
              <a:rPr lang="en-US" sz="4800">
                <a:latin typeface="Book Antiqua" panose="02040602050305030304" pitchFamily="18" charset="0"/>
              </a:rPr>
              <a:t>with Clinical partners and Regional Referral hospitals</a:t>
            </a:r>
          </a:p>
          <a:p>
            <a:pPr marL="342900" indent="-342900">
              <a:buFont typeface="Arial" panose="020B0604020202020204" pitchFamily="34" charset="0"/>
              <a:buChar char="•"/>
            </a:pPr>
            <a:r>
              <a:rPr lang="en-US" sz="4800" i="1">
                <a:latin typeface="Book Antiqua" panose="02040602050305030304" pitchFamily="18" charset="0"/>
              </a:rPr>
              <a:t>Engaged health facilities and ensured that they all had copies of signed MOUs</a:t>
            </a:r>
          </a:p>
          <a:p>
            <a:pPr marL="342900" indent="-342900">
              <a:buFont typeface="Arial" panose="020B0604020202020204" pitchFamily="34" charset="0"/>
              <a:buChar char="•"/>
            </a:pPr>
            <a:r>
              <a:rPr lang="en-US" sz="4800" i="1">
                <a:latin typeface="Book Antiqua" panose="02040602050305030304" pitchFamily="18" charset="0"/>
              </a:rPr>
              <a:t>Conducted </a:t>
            </a:r>
            <a:r>
              <a:rPr lang="en-US" sz="5400" b="1" i="1">
                <a:latin typeface="Book Antiqua" panose="02040602050305030304" pitchFamily="18" charset="0"/>
              </a:rPr>
              <a:t>entry meetings</a:t>
            </a:r>
            <a:r>
              <a:rPr lang="en-US" sz="5400" i="1">
                <a:latin typeface="Book Antiqua" panose="02040602050305030304" pitchFamily="18" charset="0"/>
              </a:rPr>
              <a:t> </a:t>
            </a:r>
            <a:r>
              <a:rPr lang="en-US" sz="4800" i="1">
                <a:latin typeface="Book Antiqua" panose="02040602050305030304" pitchFamily="18" charset="0"/>
              </a:rPr>
              <a:t>in the health facilities</a:t>
            </a:r>
          </a:p>
          <a:p>
            <a:pPr marL="342900" indent="-342900">
              <a:buFont typeface="Arial" panose="020B0604020202020204" pitchFamily="34" charset="0"/>
              <a:buChar char="•"/>
            </a:pPr>
            <a:r>
              <a:rPr lang="en-US" sz="4800" i="1">
                <a:latin typeface="Book Antiqua" panose="02040602050305030304" pitchFamily="18" charset="0"/>
              </a:rPr>
              <a:t>Held </a:t>
            </a:r>
            <a:r>
              <a:rPr lang="en-US" sz="4800" b="1" i="1">
                <a:latin typeface="Book Antiqua" panose="02040602050305030304" pitchFamily="18" charset="0"/>
              </a:rPr>
              <a:t>joint facility engagement meetings</a:t>
            </a:r>
          </a:p>
          <a:p>
            <a:pPr marL="342900" indent="-342900">
              <a:buFont typeface="Arial" panose="020B0604020202020204" pitchFamily="34" charset="0"/>
              <a:buChar char="•"/>
            </a:pPr>
            <a:r>
              <a:rPr lang="en-US" sz="4800" i="1">
                <a:latin typeface="Book Antiqua" panose="02040602050305030304" pitchFamily="18" charset="0"/>
              </a:rPr>
              <a:t>Identified </a:t>
            </a:r>
            <a:r>
              <a:rPr lang="en-US" sz="4800" b="1" i="1">
                <a:latin typeface="Book Antiqua" panose="02040602050305030304" pitchFamily="18" charset="0"/>
              </a:rPr>
              <a:t>Case Workers based at the health facilities </a:t>
            </a:r>
            <a:r>
              <a:rPr lang="en-US" sz="4800" i="1">
                <a:latin typeface="Book Antiqua" panose="02040602050305030304" pitchFamily="18" charset="0"/>
              </a:rPr>
              <a:t>to improve documentation and easy identification of missed appointments.</a:t>
            </a:r>
          </a:p>
          <a:p>
            <a:pPr marL="342900" indent="-342900">
              <a:buFont typeface="Arial" panose="020B0604020202020204" pitchFamily="34" charset="0"/>
              <a:buChar char="•"/>
            </a:pPr>
            <a:r>
              <a:rPr lang="en-US" sz="4800" i="1">
                <a:latin typeface="Book Antiqua" panose="02040602050305030304" pitchFamily="18" charset="0"/>
              </a:rPr>
              <a:t>Participate in </a:t>
            </a:r>
            <a:r>
              <a:rPr lang="en-US" sz="4800" b="1" i="1">
                <a:latin typeface="Book Antiqua" panose="02040602050305030304" pitchFamily="18" charset="0"/>
              </a:rPr>
              <a:t>facility case conferences</a:t>
            </a:r>
          </a:p>
          <a:p>
            <a:pPr marL="342900" indent="-342900">
              <a:buFont typeface="Arial" panose="020B0604020202020204" pitchFamily="34" charset="0"/>
              <a:buChar char="•"/>
            </a:pPr>
            <a:r>
              <a:rPr lang="en-US" sz="4800" i="1">
                <a:latin typeface="Book Antiqua" panose="02040602050305030304" pitchFamily="18" charset="0"/>
              </a:rPr>
              <a:t>Conduct </a:t>
            </a:r>
            <a:r>
              <a:rPr lang="en-US" sz="4800" b="1" i="1">
                <a:latin typeface="Book Antiqua" panose="02040602050305030304" pitchFamily="18" charset="0"/>
              </a:rPr>
              <a:t>Intensive Adherence Counseling </a:t>
            </a:r>
            <a:r>
              <a:rPr lang="en-US" sz="4800" i="1">
                <a:latin typeface="Book Antiqua" panose="02040602050305030304" pitchFamily="18" charset="0"/>
              </a:rPr>
              <a:t>(done at facility level by counselors and the OVC partner does it at household level)</a:t>
            </a:r>
          </a:p>
          <a:p>
            <a:pPr marL="342900" indent="-342900">
              <a:buFont typeface="Arial" panose="020B0604020202020204" pitchFamily="34" charset="0"/>
              <a:buChar char="•"/>
            </a:pPr>
            <a:r>
              <a:rPr lang="en-US" sz="4800" i="1">
                <a:latin typeface="Book Antiqua" panose="02040602050305030304" pitchFamily="18" charset="0"/>
              </a:rPr>
              <a:t>Share information on which </a:t>
            </a:r>
            <a:r>
              <a:rPr lang="en-US" sz="4800" b="1" i="1">
                <a:latin typeface="Book Antiqua" panose="02040602050305030304" pitchFamily="18" charset="0"/>
              </a:rPr>
              <a:t>child needs a joint home visit</a:t>
            </a:r>
          </a:p>
          <a:p>
            <a:pPr marL="342900" indent="-342900">
              <a:buFont typeface="Arial" panose="020B0604020202020204" pitchFamily="34" charset="0"/>
              <a:buChar char="•"/>
            </a:pPr>
            <a:r>
              <a:rPr lang="en-US" sz="4800" i="1">
                <a:latin typeface="Book Antiqua" panose="02040602050305030304" pitchFamily="18" charset="0"/>
              </a:rPr>
              <a:t>Constitute a team depending on the </a:t>
            </a:r>
            <a:r>
              <a:rPr lang="en-US" sz="4800" b="1" i="1">
                <a:latin typeface="Book Antiqua" panose="02040602050305030304" pitchFamily="18" charset="0"/>
              </a:rPr>
              <a:t>barriers identified</a:t>
            </a:r>
          </a:p>
          <a:p>
            <a:pPr marL="342900" indent="-342900">
              <a:buFont typeface="Arial" panose="020B0604020202020204" pitchFamily="34" charset="0"/>
              <a:buChar char="•"/>
            </a:pPr>
            <a:r>
              <a:rPr lang="en-US" sz="4800" i="1">
                <a:latin typeface="Book Antiqua" panose="02040602050305030304" pitchFamily="18" charset="0"/>
              </a:rPr>
              <a:t>Conduct a </a:t>
            </a:r>
            <a:r>
              <a:rPr lang="en-US" sz="4800" b="1" i="1">
                <a:latin typeface="Book Antiqua" panose="02040602050305030304" pitchFamily="18" charset="0"/>
              </a:rPr>
              <a:t>joint home visit and offer comprehensive services </a:t>
            </a:r>
            <a:r>
              <a:rPr lang="en-US" sz="4800" i="1" err="1">
                <a:latin typeface="Book Antiqua" panose="02040602050305030304" pitchFamily="18" charset="0"/>
              </a:rPr>
              <a:t>e.g</a:t>
            </a:r>
            <a:r>
              <a:rPr lang="en-US" sz="4800" i="1">
                <a:latin typeface="Book Antiqua" panose="02040602050305030304" pitchFamily="18" charset="0"/>
              </a:rPr>
              <a:t> PSS, child protection, GBV response, adherence counseling</a:t>
            </a:r>
          </a:p>
        </p:txBody>
      </p:sp>
      <p:sp>
        <p:nvSpPr>
          <p:cNvPr id="6" name="Text Box 3"/>
          <p:cNvSpPr txBox="1">
            <a:spLocks noChangeArrowheads="1"/>
          </p:cNvSpPr>
          <p:nvPr/>
        </p:nvSpPr>
        <p:spPr bwMode="auto">
          <a:xfrm>
            <a:off x="14921812" y="3664221"/>
            <a:ext cx="7264420" cy="3075640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870" tIns="14870" rIns="14870" bIns="14870" numCol="1" anchor="t" anchorCtr="0" compatLnSpc="1">
            <a:prstTxWarp prst="textNoShape">
              <a:avLst/>
            </a:prstTxWarp>
          </a:bodyPr>
          <a:lstStyle/>
          <a:p>
            <a:r>
              <a:rPr lang="en-US" sz="4800" b="1">
                <a:latin typeface="Book Antiqua" panose="02040602050305030304" pitchFamily="18" charset="0"/>
              </a:rPr>
              <a:t>Lessons Learned:</a:t>
            </a:r>
          </a:p>
          <a:p>
            <a:r>
              <a:rPr lang="en-US" sz="4800">
                <a:latin typeface="Book Antiqua" panose="02040602050305030304" pitchFamily="18" charset="0"/>
              </a:rPr>
              <a:t> </a:t>
            </a:r>
            <a:r>
              <a:rPr lang="en-US" sz="4800" i="1">
                <a:latin typeface="Book Antiqua" panose="02040602050305030304" pitchFamily="18" charset="0"/>
              </a:rPr>
              <a:t>Viral load suppression for children consistently improved from </a:t>
            </a:r>
            <a:r>
              <a:rPr lang="en-US" sz="4800" b="1" i="1">
                <a:latin typeface="Book Antiqua" panose="02040602050305030304" pitchFamily="18" charset="0"/>
              </a:rPr>
              <a:t>78%</a:t>
            </a:r>
            <a:r>
              <a:rPr lang="en-US" sz="4800" i="1">
                <a:latin typeface="Book Antiqua" panose="02040602050305030304" pitchFamily="18" charset="0"/>
              </a:rPr>
              <a:t> in quarter 1 of 2020 to </a:t>
            </a:r>
            <a:r>
              <a:rPr lang="en-US" sz="4800" b="1" i="1">
                <a:latin typeface="Book Antiqua" panose="02040602050305030304" pitchFamily="18" charset="0"/>
              </a:rPr>
              <a:t>89%</a:t>
            </a:r>
            <a:r>
              <a:rPr lang="en-US" sz="4800" i="1">
                <a:latin typeface="Book Antiqua" panose="02040602050305030304" pitchFamily="18" charset="0"/>
              </a:rPr>
              <a:t> in the second quarter of 2021, to </a:t>
            </a:r>
            <a:r>
              <a:rPr lang="en-US" sz="4800" b="1" i="1">
                <a:latin typeface="Book Antiqua" panose="02040602050305030304" pitchFamily="18" charset="0"/>
              </a:rPr>
              <a:t>90.3% </a:t>
            </a:r>
            <a:r>
              <a:rPr lang="en-US" sz="4800" i="1">
                <a:latin typeface="Book Antiqua" panose="02040602050305030304" pitchFamily="18" charset="0"/>
              </a:rPr>
              <a:t>in quarter 3 of 2021. And Q4 at </a:t>
            </a:r>
            <a:r>
              <a:rPr lang="en-US" sz="4800" b="1" i="1">
                <a:latin typeface="Book Antiqua" panose="02040602050305030304" pitchFamily="18" charset="0"/>
              </a:rPr>
              <a:t>93% </a:t>
            </a:r>
          </a:p>
          <a:p>
            <a:endParaRPr lang="en-US" sz="4800">
              <a:latin typeface="Book Antiqua" panose="02040602050305030304" pitchFamily="18" charset="0"/>
            </a:endParaRPr>
          </a:p>
          <a:p>
            <a:endParaRPr lang="en-US" sz="4800">
              <a:latin typeface="Book Antiqua" panose="02040602050305030304" pitchFamily="18" charset="0"/>
            </a:endParaRPr>
          </a:p>
          <a:p>
            <a:endParaRPr lang="en-US" sz="4800">
              <a:latin typeface="Book Antiqua" panose="02040602050305030304" pitchFamily="18" charset="0"/>
            </a:endParaRPr>
          </a:p>
          <a:p>
            <a:endParaRPr lang="en-US" sz="4800">
              <a:latin typeface="Book Antiqua" panose="02040602050305030304" pitchFamily="18" charset="0"/>
            </a:endParaRPr>
          </a:p>
          <a:p>
            <a:endParaRPr lang="en-US" sz="4800">
              <a:latin typeface="Book Antiqua" panose="02040602050305030304" pitchFamily="18" charset="0"/>
            </a:endParaRPr>
          </a:p>
          <a:p>
            <a:endParaRPr lang="en-US" sz="4800">
              <a:latin typeface="Book Antiqua" panose="02040602050305030304" pitchFamily="18" charset="0"/>
            </a:endParaRPr>
          </a:p>
          <a:p>
            <a:endParaRPr lang="en-US" sz="4800">
              <a:latin typeface="Book Antiqua" panose="02040602050305030304" pitchFamily="18" charset="0"/>
            </a:endParaRPr>
          </a:p>
          <a:p>
            <a:endParaRPr lang="en-US" sz="4800">
              <a:latin typeface="Book Antiqua" panose="02040602050305030304" pitchFamily="18" charset="0"/>
            </a:endParaRPr>
          </a:p>
          <a:p>
            <a:endParaRPr lang="en-US" sz="4800">
              <a:latin typeface="Book Antiqua" panose="02040602050305030304" pitchFamily="18" charset="0"/>
            </a:endParaRPr>
          </a:p>
          <a:p>
            <a:endParaRPr lang="en-US" sz="4800">
              <a:latin typeface="Book Antiqua" panose="02040602050305030304" pitchFamily="18" charset="0"/>
            </a:endParaRPr>
          </a:p>
          <a:p>
            <a:r>
              <a:rPr lang="en-US" sz="4800">
                <a:latin typeface="Book Antiqua" panose="02040602050305030304" pitchFamily="18" charset="0"/>
              </a:rPr>
              <a:t>Out of 4,725 children whose viral load was monitored in Quarter 3 a total of 4,265 were virally suppressing. The project has intensified follow up of the 460 children with non-suppressed viral load status. </a:t>
            </a:r>
            <a:r>
              <a:rPr lang="en-US" sz="4800" b="1" i="1">
                <a:latin typeface="Book Antiqua" panose="02040602050305030304" pitchFamily="18" charset="0"/>
              </a:rPr>
              <a:t>To date 163 children are now suppressing</a:t>
            </a:r>
            <a:r>
              <a:rPr lang="en-US" sz="4800">
                <a:latin typeface="Book Antiqua" panose="02040602050305030304" pitchFamily="18" charset="0"/>
              </a:rPr>
              <a:t>. Strengthening community-Health facility linkage is a key ingredient to fast-tracking viral load among HIV-positive children.  </a:t>
            </a:r>
            <a:endParaRPr lang="en-GB" sz="4800">
              <a:latin typeface="Book Antiqua" panose="02040602050305030304" pitchFamily="18" charset="0"/>
            </a:endParaRPr>
          </a:p>
        </p:txBody>
      </p:sp>
      <p:sp>
        <p:nvSpPr>
          <p:cNvPr id="7" name="Text Box 4"/>
          <p:cNvSpPr txBox="1">
            <a:spLocks noChangeArrowheads="1"/>
          </p:cNvSpPr>
          <p:nvPr/>
        </p:nvSpPr>
        <p:spPr bwMode="auto">
          <a:xfrm>
            <a:off x="22595305" y="3664222"/>
            <a:ext cx="6978316" cy="21024578"/>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870" tIns="14870" rIns="14870" bIns="14870" numCol="1" anchor="t" anchorCtr="0" compatLnSpc="1">
            <a:prstTxWarp prst="textNoShape">
              <a:avLst/>
            </a:prstTxWarp>
          </a:bodyPr>
          <a:lstStyle/>
          <a:p>
            <a:r>
              <a:rPr lang="en-US" sz="4800" b="1">
                <a:latin typeface="Book Antiqua" panose="02040602050305030304" pitchFamily="18" charset="0"/>
              </a:rPr>
              <a:t>Conclusions:</a:t>
            </a:r>
            <a:r>
              <a:rPr lang="en-US" sz="4800">
                <a:latin typeface="Book Antiqua" panose="02040602050305030304" pitchFamily="18" charset="0"/>
              </a:rPr>
              <a:t> Strong collaboration between community OVC mechanism with health facilities and clinical partners accelerates HIV prevention, care and treatment outcomes among children living with HIV since it enhances delivery of comprehensive package of services for vulnerable households where care is needed most.  </a:t>
            </a:r>
            <a:endParaRPr lang="en-GB" sz="4800">
              <a:latin typeface="Book Antiqua" panose="02040602050305030304" pitchFamily="18" charset="0"/>
            </a:endParaRPr>
          </a:p>
        </p:txBody>
      </p:sp>
      <p:sp>
        <p:nvSpPr>
          <p:cNvPr id="8" name="Rectangle 7"/>
          <p:cNvSpPr/>
          <p:nvPr/>
        </p:nvSpPr>
        <p:spPr>
          <a:xfrm>
            <a:off x="-2" y="41451981"/>
            <a:ext cx="30275213" cy="1414942"/>
          </a:xfrm>
          <a:prstGeom prst="rect">
            <a:avLst/>
          </a:prstGeom>
          <a:solidFill>
            <a:srgbClr val="FFABA1"/>
          </a:solidFill>
          <a:ln>
            <a:solidFill>
              <a:srgbClr val="8C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3"/>
          </a:p>
        </p:txBody>
      </p:sp>
      <p:sp>
        <p:nvSpPr>
          <p:cNvPr id="9" name="TextBox 8"/>
          <p:cNvSpPr txBox="1"/>
          <p:nvPr/>
        </p:nvSpPr>
        <p:spPr>
          <a:xfrm>
            <a:off x="438004" y="42015702"/>
            <a:ext cx="13569066" cy="397032"/>
          </a:xfrm>
          <a:prstGeom prst="rect">
            <a:avLst/>
          </a:prstGeom>
          <a:noFill/>
        </p:spPr>
        <p:txBody>
          <a:bodyPr wrap="square" rtlCol="0">
            <a:spAutoFit/>
          </a:bodyPr>
          <a:lstStyle/>
          <a:p>
            <a:r>
              <a:rPr lang="en-GB" sz="1980" b="1">
                <a:solidFill>
                  <a:schemeClr val="bg1"/>
                </a:solidFill>
                <a:latin typeface="Century Gothic" panose="020B0502020202020204" pitchFamily="34" charset="0"/>
              </a:rPr>
              <a:t>PRESENTED AT IPHASA 2021 – the 1</a:t>
            </a:r>
            <a:r>
              <a:rPr lang="en-GB" sz="1980" b="1" baseline="30000">
                <a:solidFill>
                  <a:schemeClr val="bg1"/>
                </a:solidFill>
                <a:latin typeface="Century Gothic" panose="020B0502020202020204" pitchFamily="34" charset="0"/>
              </a:rPr>
              <a:t>st</a:t>
            </a:r>
            <a:r>
              <a:rPr lang="en-GB" sz="1980" b="1">
                <a:solidFill>
                  <a:schemeClr val="bg1"/>
                </a:solidFill>
                <a:latin typeface="Century Gothic" panose="020B0502020202020204" pitchFamily="34" charset="0"/>
              </a:rPr>
              <a:t> International Paediatric HIV Symposium in Africa</a:t>
            </a:r>
            <a:r>
              <a:rPr lang="es-ES" sz="1980" b="1">
                <a:solidFill>
                  <a:schemeClr val="bg1"/>
                </a:solidFill>
                <a:latin typeface="Century Gothic" panose="020B0502020202020204" pitchFamily="34" charset="0"/>
              </a:rPr>
              <a:t>|17-18 </a:t>
            </a:r>
            <a:r>
              <a:rPr lang="es-ES" sz="1980" b="1" err="1">
                <a:solidFill>
                  <a:schemeClr val="bg1"/>
                </a:solidFill>
                <a:latin typeface="Century Gothic" panose="020B0502020202020204" pitchFamily="34" charset="0"/>
              </a:rPr>
              <a:t>November</a:t>
            </a:r>
            <a:r>
              <a:rPr lang="es-ES" sz="1980" b="1">
                <a:solidFill>
                  <a:schemeClr val="bg1"/>
                </a:solidFill>
                <a:latin typeface="Century Gothic" panose="020B0502020202020204" pitchFamily="34" charset="0"/>
              </a:rPr>
              <a:t> 2021</a:t>
            </a:r>
            <a:endParaRPr lang="en-GB" sz="1980" b="1">
              <a:solidFill>
                <a:schemeClr val="bg1"/>
              </a:solidFill>
              <a:latin typeface="Century Gothic" panose="020B0502020202020204" pitchFamily="34" charset="0"/>
            </a:endParaRPr>
          </a:p>
        </p:txBody>
      </p:sp>
      <p:pic>
        <p:nvPicPr>
          <p:cNvPr id="10" name="Picture 9">
            <a:extLst>
              <a:ext uri="{FF2B5EF4-FFF2-40B4-BE49-F238E27FC236}">
                <a16:creationId xmlns:a16="http://schemas.microsoft.com/office/drawing/2014/main" id="{B1B627BD-AA45-A842-978B-861B56CFBA6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69245" y="41760193"/>
            <a:ext cx="1841500" cy="908050"/>
          </a:xfrm>
          <a:prstGeom prst="rect">
            <a:avLst/>
          </a:prstGeom>
          <a:noFill/>
          <a:ln>
            <a:noFill/>
          </a:ln>
        </p:spPr>
      </p:pic>
      <p:pic>
        <p:nvPicPr>
          <p:cNvPr id="13" name="Picture 12">
            <a:extLst>
              <a:ext uri="{FF2B5EF4-FFF2-40B4-BE49-F238E27FC236}">
                <a16:creationId xmlns:a16="http://schemas.microsoft.com/office/drawing/2014/main" id="{C3C79F43-2444-4328-B092-ED5153E1385C}"/>
              </a:ext>
            </a:extLst>
          </p:cNvPr>
          <p:cNvPicPr>
            <a:picLocks noChangeAspect="1"/>
          </p:cNvPicPr>
          <p:nvPr/>
        </p:nvPicPr>
        <p:blipFill>
          <a:blip r:embed="rId3"/>
          <a:stretch>
            <a:fillRect/>
          </a:stretch>
        </p:blipFill>
        <p:spPr>
          <a:xfrm>
            <a:off x="14276143" y="10267834"/>
            <a:ext cx="7910090" cy="6713880"/>
          </a:xfrm>
          <a:prstGeom prst="rect">
            <a:avLst/>
          </a:prstGeom>
          <a:solidFill>
            <a:schemeClr val="accent4">
              <a:lumMod val="20000"/>
              <a:lumOff val="80000"/>
            </a:schemeClr>
          </a:solidFill>
        </p:spPr>
      </p:pic>
      <p:pic>
        <p:nvPicPr>
          <p:cNvPr id="14" name="Picture 13">
            <a:extLst>
              <a:ext uri="{FF2B5EF4-FFF2-40B4-BE49-F238E27FC236}">
                <a16:creationId xmlns:a16="http://schemas.microsoft.com/office/drawing/2014/main" id="{032566A5-F5F8-40EC-8688-F6806C7D21D1}"/>
              </a:ext>
            </a:extLst>
          </p:cNvPr>
          <p:cNvPicPr>
            <a:picLocks noChangeAspect="1"/>
          </p:cNvPicPr>
          <p:nvPr/>
        </p:nvPicPr>
        <p:blipFill>
          <a:blip r:embed="rId4"/>
          <a:stretch>
            <a:fillRect/>
          </a:stretch>
        </p:blipFill>
        <p:spPr>
          <a:xfrm>
            <a:off x="14921811" y="27921856"/>
            <a:ext cx="7913975" cy="6498771"/>
          </a:xfrm>
          <a:prstGeom prst="rect">
            <a:avLst/>
          </a:prstGeom>
        </p:spPr>
      </p:pic>
      <p:pic>
        <p:nvPicPr>
          <p:cNvPr id="15" name="Picture 14">
            <a:extLst>
              <a:ext uri="{FF2B5EF4-FFF2-40B4-BE49-F238E27FC236}">
                <a16:creationId xmlns:a16="http://schemas.microsoft.com/office/drawing/2014/main" id="{F453F76F-9208-4060-9424-A0AC7CEB02B7}"/>
              </a:ext>
            </a:extLst>
          </p:cNvPr>
          <p:cNvPicPr>
            <a:picLocks noChangeAspect="1"/>
          </p:cNvPicPr>
          <p:nvPr/>
        </p:nvPicPr>
        <p:blipFill>
          <a:blip r:embed="rId5"/>
          <a:stretch>
            <a:fillRect/>
          </a:stretch>
        </p:blipFill>
        <p:spPr>
          <a:xfrm>
            <a:off x="22186231" y="15176094"/>
            <a:ext cx="7910089" cy="7735039"/>
          </a:xfrm>
          <a:prstGeom prst="rect">
            <a:avLst/>
          </a:prstGeom>
        </p:spPr>
      </p:pic>
      <p:pic>
        <p:nvPicPr>
          <p:cNvPr id="18" name="Picture 17">
            <a:extLst>
              <a:ext uri="{FF2B5EF4-FFF2-40B4-BE49-F238E27FC236}">
                <a16:creationId xmlns:a16="http://schemas.microsoft.com/office/drawing/2014/main" id="{E51944B7-0253-403C-8CD6-55523CF5553C}"/>
              </a:ext>
            </a:extLst>
          </p:cNvPr>
          <p:cNvPicPr>
            <a:picLocks noChangeAspect="1"/>
          </p:cNvPicPr>
          <p:nvPr/>
        </p:nvPicPr>
        <p:blipFill>
          <a:blip r:embed="rId6"/>
          <a:stretch>
            <a:fillRect/>
          </a:stretch>
        </p:blipFill>
        <p:spPr>
          <a:xfrm>
            <a:off x="385011" y="18079546"/>
            <a:ext cx="7294897" cy="5890797"/>
          </a:xfrm>
          <a:prstGeom prst="rect">
            <a:avLst/>
          </a:prstGeom>
        </p:spPr>
      </p:pic>
      <p:sp>
        <p:nvSpPr>
          <p:cNvPr id="11" name="TextBox 10">
            <a:extLst>
              <a:ext uri="{FF2B5EF4-FFF2-40B4-BE49-F238E27FC236}">
                <a16:creationId xmlns:a16="http://schemas.microsoft.com/office/drawing/2014/main" id="{397B51EA-70D8-49F9-B713-F8C326B41CFC}"/>
              </a:ext>
            </a:extLst>
          </p:cNvPr>
          <p:cNvSpPr txBox="1"/>
          <p:nvPr/>
        </p:nvSpPr>
        <p:spPr>
          <a:xfrm>
            <a:off x="13766006" y="211732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7299060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AA8B93E3C0C54882DD00A936CC00FE" ma:contentTypeVersion="13" ma:contentTypeDescription="Create a new document." ma:contentTypeScope="" ma:versionID="dd17e71e9a80540999eff090d2c2912a">
  <xsd:schema xmlns:xsd="http://www.w3.org/2001/XMLSchema" xmlns:xs="http://www.w3.org/2001/XMLSchema" xmlns:p="http://schemas.microsoft.com/office/2006/metadata/properties" xmlns:ns2="21d4e6fb-9d12-4ec1-abec-688feafe814f" xmlns:ns3="250929fa-9806-4449-af20-7947085fa170" targetNamespace="http://schemas.microsoft.com/office/2006/metadata/properties" ma:root="true" ma:fieldsID="5560f093e59bc279eefeafe9a17fdd68" ns2:_="" ns3:_="">
    <xsd:import namespace="21d4e6fb-9d12-4ec1-abec-688feafe814f"/>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d4e6fb-9d12-4ec1-abec-688feafe8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EBC42E-4A5E-4C7B-B0A1-496373605E8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E19837E-DC30-4899-A805-8F31602159CB}">
  <ds:schemaRefs>
    <ds:schemaRef ds:uri="http://schemas.microsoft.com/sharepoint/v3/contenttype/forms"/>
  </ds:schemaRefs>
</ds:datastoreItem>
</file>

<file path=customXml/itemProps3.xml><?xml version="1.0" encoding="utf-8"?>
<ds:datastoreItem xmlns:ds="http://schemas.openxmlformats.org/officeDocument/2006/customXml" ds:itemID="{1219EB07-AC53-44A0-988E-9325936C809E}">
  <ds:schemaRefs>
    <ds:schemaRef ds:uri="21d4e6fb-9d12-4ec1-abec-688feafe814f"/>
    <ds:schemaRef ds:uri="250929fa-9806-4449-af20-7947085fa1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Jexler</dc:creator>
  <cp:revision>1</cp:revision>
  <dcterms:created xsi:type="dcterms:W3CDTF">2021-10-21T09:09:55Z</dcterms:created>
  <dcterms:modified xsi:type="dcterms:W3CDTF">2021-11-15T12:16:54Z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0x01010025AA8B93E3C0C54882DD00A936CC00FE</vt:lpwstr>
  </property>
</Properties>
</file>