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diagrams/data2.xml" ContentType="application/vnd.openxmlformats-officedocument.drawingml.diagramData+xml"/>
  <Override PartName="/ppt/slides/slide1.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Lst>
  <p:sldSz cx="30275213" cy="428037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ido Siame" initials="CS" lastIdx="10" clrIdx="0">
    <p:extLst>
      <p:ext uri="{19B8F6BF-5375-455C-9EA6-DF929625EA0E}">
        <p15:presenceInfo xmlns:p15="http://schemas.microsoft.com/office/powerpoint/2012/main" userId="S::CSiame@fhi360.org::463d80b6-b947-441c-a175-935ad3418d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A1"/>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BFB98-37DD-40FA-973F-F190957606C2}" v="3" dt="2021-11-05T10:45:09.917"/>
    <p1510:client id="{9C724810-4460-4381-8E07-EE9517D4F1BE}" v="60" dt="2021-11-05T10:00:17.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39" autoAdjust="0"/>
    <p:restoredTop sz="94660"/>
  </p:normalViewPr>
  <p:slideViewPr>
    <p:cSldViewPr snapToGrid="0">
      <p:cViewPr>
        <p:scale>
          <a:sx n="33" d="100"/>
          <a:sy n="33" d="100"/>
        </p:scale>
        <p:origin x="444" y="-56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11" Type="http://schemas.openxmlformats.org/officeDocument/2006/relationships/customXml" Target="../customXml/item3.xml"/><Relationship Id="rId5" Type="http://schemas.openxmlformats.org/officeDocument/2006/relationships/viewProps" Target="viewProps.xml"/><Relationship Id="rId10" Type="http://schemas.openxmlformats.org/officeDocument/2006/relationships/customXml" Target="../customXml/item2.xml"/><Relationship Id="rId4" Type="http://schemas.openxmlformats.org/officeDocument/2006/relationships/presProps" Target="presProps.xml"/><Relationship Id="rId9"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9243E5-9F10-4016-8A9C-5F4D1743475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E182984-F184-4173-831D-830FD83D5AEA}">
      <dgm:prSet phldrT="[Text]"/>
      <dgm:spPr/>
      <dgm:t>
        <a:bodyPr/>
        <a:lstStyle/>
        <a:p>
          <a:r>
            <a:rPr lang="en-ZA" dirty="0"/>
            <a:t>Facilitating access to HIV testing services</a:t>
          </a:r>
          <a:endParaRPr lang="en-US" dirty="0"/>
        </a:p>
      </dgm:t>
    </dgm:pt>
    <dgm:pt modelId="{4B464F48-E44C-4219-A087-0F629D9A05CA}" type="parTrans" cxnId="{453C2925-31F1-4A3D-B2ED-8C0CD0254B0C}">
      <dgm:prSet/>
      <dgm:spPr/>
      <dgm:t>
        <a:bodyPr/>
        <a:lstStyle/>
        <a:p>
          <a:endParaRPr lang="en-US"/>
        </a:p>
      </dgm:t>
    </dgm:pt>
    <dgm:pt modelId="{698A7ECA-3098-4D1A-A8B7-1168FF6F3667}" type="sibTrans" cxnId="{453C2925-31F1-4A3D-B2ED-8C0CD0254B0C}">
      <dgm:prSet/>
      <dgm:spPr/>
      <dgm:t>
        <a:bodyPr/>
        <a:lstStyle/>
        <a:p>
          <a:endParaRPr lang="en-US"/>
        </a:p>
      </dgm:t>
    </dgm:pt>
    <dgm:pt modelId="{FA873B7F-6DF1-45E7-816C-456600B6B40A}">
      <dgm:prSet phldrT="[Text]"/>
      <dgm:spPr/>
      <dgm:t>
        <a:bodyPr/>
        <a:lstStyle/>
        <a:p>
          <a:r>
            <a:rPr lang="en-ZA" dirty="0"/>
            <a:t>Facilitating access to HIV treatment</a:t>
          </a:r>
          <a:endParaRPr lang="en-US" dirty="0"/>
        </a:p>
      </dgm:t>
    </dgm:pt>
    <dgm:pt modelId="{1215ED8F-D45F-4A79-99B9-3080D54A7FE1}" type="parTrans" cxnId="{CEDD68DA-9F57-4FE0-B4C7-C26CE1535C6F}">
      <dgm:prSet/>
      <dgm:spPr/>
      <dgm:t>
        <a:bodyPr/>
        <a:lstStyle/>
        <a:p>
          <a:endParaRPr lang="en-US"/>
        </a:p>
      </dgm:t>
    </dgm:pt>
    <dgm:pt modelId="{F38F790E-737E-46E2-AC44-D4C48877733F}" type="sibTrans" cxnId="{CEDD68DA-9F57-4FE0-B4C7-C26CE1535C6F}">
      <dgm:prSet/>
      <dgm:spPr/>
      <dgm:t>
        <a:bodyPr/>
        <a:lstStyle/>
        <a:p>
          <a:endParaRPr lang="en-US"/>
        </a:p>
      </dgm:t>
    </dgm:pt>
    <dgm:pt modelId="{C037420C-3EC8-488E-90DB-7EBD97764913}">
      <dgm:prSet phldrT="[Text]"/>
      <dgm:spPr/>
      <dgm:t>
        <a:bodyPr/>
        <a:lstStyle/>
        <a:p>
          <a:r>
            <a:rPr lang="en-ZA" dirty="0"/>
            <a:t>Facilitating retention and care for HIV services</a:t>
          </a:r>
          <a:endParaRPr lang="en-US" dirty="0"/>
        </a:p>
      </dgm:t>
    </dgm:pt>
    <dgm:pt modelId="{E8089C57-7C82-4F15-A4E9-6CAC9E7DE6CD}" type="parTrans" cxnId="{280FCEB6-E5B6-450D-A0BC-E8D270971A9D}">
      <dgm:prSet/>
      <dgm:spPr/>
      <dgm:t>
        <a:bodyPr/>
        <a:lstStyle/>
        <a:p>
          <a:endParaRPr lang="en-US"/>
        </a:p>
      </dgm:t>
    </dgm:pt>
    <dgm:pt modelId="{4B14CCD3-F5BA-42EC-8524-25E72498BC26}" type="sibTrans" cxnId="{280FCEB6-E5B6-450D-A0BC-E8D270971A9D}">
      <dgm:prSet/>
      <dgm:spPr/>
      <dgm:t>
        <a:bodyPr/>
        <a:lstStyle/>
        <a:p>
          <a:endParaRPr lang="en-US"/>
        </a:p>
      </dgm:t>
    </dgm:pt>
    <dgm:pt modelId="{3B6E13C9-BC0A-47F8-AC70-38A0EC16C8CF}" type="pres">
      <dgm:prSet presAssocID="{949243E5-9F10-4016-8A9C-5F4D1743475E}" presName="diagram" presStyleCnt="0">
        <dgm:presLayoutVars>
          <dgm:dir/>
          <dgm:resizeHandles val="exact"/>
        </dgm:presLayoutVars>
      </dgm:prSet>
      <dgm:spPr/>
    </dgm:pt>
    <dgm:pt modelId="{6B32BA7D-6059-4133-BA74-3CE503ED1D7C}" type="pres">
      <dgm:prSet presAssocID="{AE182984-F184-4173-831D-830FD83D5AEA}" presName="node" presStyleLbl="node1" presStyleIdx="0" presStyleCnt="3">
        <dgm:presLayoutVars>
          <dgm:bulletEnabled val="1"/>
        </dgm:presLayoutVars>
      </dgm:prSet>
      <dgm:spPr/>
    </dgm:pt>
    <dgm:pt modelId="{E5B1E5F2-9B12-4107-A7CD-D28C326B6457}" type="pres">
      <dgm:prSet presAssocID="{698A7ECA-3098-4D1A-A8B7-1168FF6F3667}" presName="sibTrans" presStyleCnt="0"/>
      <dgm:spPr/>
    </dgm:pt>
    <dgm:pt modelId="{8D012744-3C17-4A59-AB28-FB17B450FDD0}" type="pres">
      <dgm:prSet presAssocID="{FA873B7F-6DF1-45E7-816C-456600B6B40A}" presName="node" presStyleLbl="node1" presStyleIdx="1" presStyleCnt="3">
        <dgm:presLayoutVars>
          <dgm:bulletEnabled val="1"/>
        </dgm:presLayoutVars>
      </dgm:prSet>
      <dgm:spPr/>
    </dgm:pt>
    <dgm:pt modelId="{24A03CE8-A672-4A07-88DC-AAB994CA171C}" type="pres">
      <dgm:prSet presAssocID="{F38F790E-737E-46E2-AC44-D4C48877733F}" presName="sibTrans" presStyleCnt="0"/>
      <dgm:spPr/>
    </dgm:pt>
    <dgm:pt modelId="{2C2E4AA7-5617-4D0D-AF85-543C8ADADCA4}" type="pres">
      <dgm:prSet presAssocID="{C037420C-3EC8-488E-90DB-7EBD97764913}" presName="node" presStyleLbl="node1" presStyleIdx="2" presStyleCnt="3">
        <dgm:presLayoutVars>
          <dgm:bulletEnabled val="1"/>
        </dgm:presLayoutVars>
      </dgm:prSet>
      <dgm:spPr/>
    </dgm:pt>
  </dgm:ptLst>
  <dgm:cxnLst>
    <dgm:cxn modelId="{453C2925-31F1-4A3D-B2ED-8C0CD0254B0C}" srcId="{949243E5-9F10-4016-8A9C-5F4D1743475E}" destId="{AE182984-F184-4173-831D-830FD83D5AEA}" srcOrd="0" destOrd="0" parTransId="{4B464F48-E44C-4219-A087-0F629D9A05CA}" sibTransId="{698A7ECA-3098-4D1A-A8B7-1168FF6F3667}"/>
    <dgm:cxn modelId="{23FCA460-0A63-4489-ABB4-1513C09CBE9B}" type="presOf" srcId="{949243E5-9F10-4016-8A9C-5F4D1743475E}" destId="{3B6E13C9-BC0A-47F8-AC70-38A0EC16C8CF}" srcOrd="0" destOrd="0" presId="urn:microsoft.com/office/officeart/2005/8/layout/default"/>
    <dgm:cxn modelId="{42FDFD42-9610-49DE-9C6C-8BC883CE9202}" type="presOf" srcId="{C037420C-3EC8-488E-90DB-7EBD97764913}" destId="{2C2E4AA7-5617-4D0D-AF85-543C8ADADCA4}" srcOrd="0" destOrd="0" presId="urn:microsoft.com/office/officeart/2005/8/layout/default"/>
    <dgm:cxn modelId="{CE35F273-13EF-4AFF-B00D-08E7A0E3154C}" type="presOf" srcId="{AE182984-F184-4173-831D-830FD83D5AEA}" destId="{6B32BA7D-6059-4133-BA74-3CE503ED1D7C}" srcOrd="0" destOrd="0" presId="urn:microsoft.com/office/officeart/2005/8/layout/default"/>
    <dgm:cxn modelId="{280FCEB6-E5B6-450D-A0BC-E8D270971A9D}" srcId="{949243E5-9F10-4016-8A9C-5F4D1743475E}" destId="{C037420C-3EC8-488E-90DB-7EBD97764913}" srcOrd="2" destOrd="0" parTransId="{E8089C57-7C82-4F15-A4E9-6CAC9E7DE6CD}" sibTransId="{4B14CCD3-F5BA-42EC-8524-25E72498BC26}"/>
    <dgm:cxn modelId="{7ED194C9-8AE0-4CF2-A0BA-C5237CC154AD}" type="presOf" srcId="{FA873B7F-6DF1-45E7-816C-456600B6B40A}" destId="{8D012744-3C17-4A59-AB28-FB17B450FDD0}" srcOrd="0" destOrd="0" presId="urn:microsoft.com/office/officeart/2005/8/layout/default"/>
    <dgm:cxn modelId="{CEDD68DA-9F57-4FE0-B4C7-C26CE1535C6F}" srcId="{949243E5-9F10-4016-8A9C-5F4D1743475E}" destId="{FA873B7F-6DF1-45E7-816C-456600B6B40A}" srcOrd="1" destOrd="0" parTransId="{1215ED8F-D45F-4A79-99B9-3080D54A7FE1}" sibTransId="{F38F790E-737E-46E2-AC44-D4C48877733F}"/>
    <dgm:cxn modelId="{C0EE8922-CEDB-4A40-9B97-16D7566B0A35}" type="presParOf" srcId="{3B6E13C9-BC0A-47F8-AC70-38A0EC16C8CF}" destId="{6B32BA7D-6059-4133-BA74-3CE503ED1D7C}" srcOrd="0" destOrd="0" presId="urn:microsoft.com/office/officeart/2005/8/layout/default"/>
    <dgm:cxn modelId="{1B433F93-B878-493A-B954-4EF94070D1DE}" type="presParOf" srcId="{3B6E13C9-BC0A-47F8-AC70-38A0EC16C8CF}" destId="{E5B1E5F2-9B12-4107-A7CD-D28C326B6457}" srcOrd="1" destOrd="0" presId="urn:microsoft.com/office/officeart/2005/8/layout/default"/>
    <dgm:cxn modelId="{E3057B11-586D-44BF-B324-0D532B536698}" type="presParOf" srcId="{3B6E13C9-BC0A-47F8-AC70-38A0EC16C8CF}" destId="{8D012744-3C17-4A59-AB28-FB17B450FDD0}" srcOrd="2" destOrd="0" presId="urn:microsoft.com/office/officeart/2005/8/layout/default"/>
    <dgm:cxn modelId="{2CC0D587-9B5F-4DA2-A221-69F9C4227579}" type="presParOf" srcId="{3B6E13C9-BC0A-47F8-AC70-38A0EC16C8CF}" destId="{24A03CE8-A672-4A07-88DC-AAB994CA171C}" srcOrd="3" destOrd="0" presId="urn:microsoft.com/office/officeart/2005/8/layout/default"/>
    <dgm:cxn modelId="{01B0BEB7-72EE-4FC6-8388-0C9623BAFF58}" type="presParOf" srcId="{3B6E13C9-BC0A-47F8-AC70-38A0EC16C8CF}" destId="{2C2E4AA7-5617-4D0D-AF85-543C8ADADCA4}" srcOrd="4"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2111B-2794-46E0-8F69-72600F372BB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EACB628-6115-4F1A-8BB2-12692A7FFEE1}">
      <dgm:prSet phldrT="[Text]"/>
      <dgm:spPr/>
      <dgm:t>
        <a:bodyPr/>
        <a:lstStyle/>
        <a:p>
          <a:r>
            <a:rPr lang="en-ZA" dirty="0"/>
            <a:t>Missed clinic  appointments</a:t>
          </a:r>
          <a:endParaRPr lang="en-US" dirty="0"/>
        </a:p>
      </dgm:t>
    </dgm:pt>
    <dgm:pt modelId="{A835FC3E-8D54-4172-A46D-89DA75E4E868}" type="parTrans" cxnId="{2C035ED1-EB3F-439D-B510-BC6D490A2581}">
      <dgm:prSet/>
      <dgm:spPr/>
      <dgm:t>
        <a:bodyPr/>
        <a:lstStyle/>
        <a:p>
          <a:endParaRPr lang="en-US"/>
        </a:p>
      </dgm:t>
    </dgm:pt>
    <dgm:pt modelId="{E74B298B-BA20-46D8-A2F0-43AE4EDC55BB}" type="sibTrans" cxnId="{2C035ED1-EB3F-439D-B510-BC6D490A2581}">
      <dgm:prSet/>
      <dgm:spPr/>
      <dgm:t>
        <a:bodyPr/>
        <a:lstStyle/>
        <a:p>
          <a:endParaRPr lang="en-US"/>
        </a:p>
      </dgm:t>
    </dgm:pt>
    <dgm:pt modelId="{BF3D7066-2F12-4537-B0C0-F43A952C3CE4}">
      <dgm:prSet phldrT="[Text]"/>
      <dgm:spPr/>
      <dgm:t>
        <a:bodyPr/>
        <a:lstStyle/>
        <a:p>
          <a:r>
            <a:rPr lang="en-ZA" dirty="0"/>
            <a:t>Lack of psychosocial support</a:t>
          </a:r>
          <a:endParaRPr lang="en-US" dirty="0"/>
        </a:p>
      </dgm:t>
    </dgm:pt>
    <dgm:pt modelId="{A7AFA35E-81BF-48BB-8E0D-CCA9DE36F750}" type="parTrans" cxnId="{A19CF7F9-6473-49E3-845A-307571CF8B2B}">
      <dgm:prSet/>
      <dgm:spPr/>
      <dgm:t>
        <a:bodyPr/>
        <a:lstStyle/>
        <a:p>
          <a:endParaRPr lang="en-US"/>
        </a:p>
      </dgm:t>
    </dgm:pt>
    <dgm:pt modelId="{63010881-B103-4A37-A00B-21512366DF71}" type="sibTrans" cxnId="{A19CF7F9-6473-49E3-845A-307571CF8B2B}">
      <dgm:prSet/>
      <dgm:spPr/>
      <dgm:t>
        <a:bodyPr/>
        <a:lstStyle/>
        <a:p>
          <a:endParaRPr lang="en-US"/>
        </a:p>
      </dgm:t>
    </dgm:pt>
    <dgm:pt modelId="{9D008D05-4B20-40C8-BDC5-EC4852562888}">
      <dgm:prSet phldrT="[Text]"/>
      <dgm:spPr/>
      <dgm:t>
        <a:bodyPr/>
        <a:lstStyle/>
        <a:p>
          <a:r>
            <a:rPr lang="en-ZA" dirty="0"/>
            <a:t>Distance to facility</a:t>
          </a:r>
          <a:endParaRPr lang="en-US" dirty="0"/>
        </a:p>
      </dgm:t>
    </dgm:pt>
    <dgm:pt modelId="{16297B8E-BF42-4EF2-BDB4-D20475F5EEA1}" type="parTrans" cxnId="{277715D3-AADD-4469-8E5C-931AD01858E3}">
      <dgm:prSet/>
      <dgm:spPr/>
      <dgm:t>
        <a:bodyPr/>
        <a:lstStyle/>
        <a:p>
          <a:endParaRPr lang="en-US"/>
        </a:p>
      </dgm:t>
    </dgm:pt>
    <dgm:pt modelId="{18E61937-4888-42FD-B92C-15F9E8DAD3C6}" type="sibTrans" cxnId="{277715D3-AADD-4469-8E5C-931AD01858E3}">
      <dgm:prSet/>
      <dgm:spPr/>
      <dgm:t>
        <a:bodyPr/>
        <a:lstStyle/>
        <a:p>
          <a:endParaRPr lang="en-US"/>
        </a:p>
      </dgm:t>
    </dgm:pt>
    <dgm:pt modelId="{3676C0F2-4129-46B3-9BE9-6EB05A9ADAD6}">
      <dgm:prSet phldrT="[Text]"/>
      <dgm:spPr/>
      <dgm:t>
        <a:bodyPr/>
        <a:lstStyle/>
        <a:p>
          <a:r>
            <a:rPr lang="en-ZA" dirty="0"/>
            <a:t>Travel time to facility</a:t>
          </a:r>
          <a:endParaRPr lang="en-US" dirty="0"/>
        </a:p>
      </dgm:t>
    </dgm:pt>
    <dgm:pt modelId="{592849AA-47F3-4E78-BDF7-E9DACB3C82F5}" type="parTrans" cxnId="{A325D5BF-4DE5-4E7E-BB2E-43B7EE104A64}">
      <dgm:prSet/>
      <dgm:spPr/>
      <dgm:t>
        <a:bodyPr/>
        <a:lstStyle/>
        <a:p>
          <a:endParaRPr lang="en-US"/>
        </a:p>
      </dgm:t>
    </dgm:pt>
    <dgm:pt modelId="{4735A728-4AA9-469A-B15F-506986DEF3C2}" type="sibTrans" cxnId="{A325D5BF-4DE5-4E7E-BB2E-43B7EE104A64}">
      <dgm:prSet/>
      <dgm:spPr/>
      <dgm:t>
        <a:bodyPr/>
        <a:lstStyle/>
        <a:p>
          <a:endParaRPr lang="en-US"/>
        </a:p>
      </dgm:t>
    </dgm:pt>
    <dgm:pt modelId="{78DE9462-497D-4F82-A260-DB5FFCE39C58}">
      <dgm:prSet phldrT="[Text]"/>
      <dgm:spPr/>
      <dgm:t>
        <a:bodyPr/>
        <a:lstStyle/>
        <a:p>
          <a:r>
            <a:rPr lang="en-ZA" dirty="0"/>
            <a:t>Waiting times at facility</a:t>
          </a:r>
          <a:endParaRPr lang="en-US" dirty="0"/>
        </a:p>
      </dgm:t>
    </dgm:pt>
    <dgm:pt modelId="{A2284E65-9670-4BBD-8AC2-435F1DA2CC95}" type="parTrans" cxnId="{3C46E60E-381F-40CB-988F-8A2DC4110531}">
      <dgm:prSet/>
      <dgm:spPr/>
      <dgm:t>
        <a:bodyPr/>
        <a:lstStyle/>
        <a:p>
          <a:endParaRPr lang="en-US"/>
        </a:p>
      </dgm:t>
    </dgm:pt>
    <dgm:pt modelId="{7C9CB7B7-0D65-421B-A15E-E9F6A75F5EBB}" type="sibTrans" cxnId="{3C46E60E-381F-40CB-988F-8A2DC4110531}">
      <dgm:prSet/>
      <dgm:spPr/>
      <dgm:t>
        <a:bodyPr/>
        <a:lstStyle/>
        <a:p>
          <a:endParaRPr lang="en-US"/>
        </a:p>
      </dgm:t>
    </dgm:pt>
    <dgm:pt modelId="{D66D3317-2E7D-411E-9E01-9E474CEDF811}">
      <dgm:prSet phldrT="[Text]"/>
      <dgm:spPr/>
      <dgm:t>
        <a:bodyPr/>
        <a:lstStyle/>
        <a:p>
          <a:r>
            <a:rPr lang="en-ZA" dirty="0"/>
            <a:t>Availability of transport money</a:t>
          </a:r>
          <a:endParaRPr lang="en-US" dirty="0"/>
        </a:p>
      </dgm:t>
    </dgm:pt>
    <dgm:pt modelId="{DBC616A3-D777-40E1-885D-79BDF5E56707}" type="parTrans" cxnId="{CCEA4DBD-BC77-4E8B-AE33-0E6CBE9B65BF}">
      <dgm:prSet/>
      <dgm:spPr/>
      <dgm:t>
        <a:bodyPr/>
        <a:lstStyle/>
        <a:p>
          <a:endParaRPr lang="en-US"/>
        </a:p>
      </dgm:t>
    </dgm:pt>
    <dgm:pt modelId="{E0F6F473-DEC4-4459-9481-3DB7641CAE5C}" type="sibTrans" cxnId="{CCEA4DBD-BC77-4E8B-AE33-0E6CBE9B65BF}">
      <dgm:prSet/>
      <dgm:spPr/>
      <dgm:t>
        <a:bodyPr/>
        <a:lstStyle/>
        <a:p>
          <a:endParaRPr lang="en-US"/>
        </a:p>
      </dgm:t>
    </dgm:pt>
    <dgm:pt modelId="{18A3E091-0417-425E-93B0-C91C7400519C}" type="pres">
      <dgm:prSet presAssocID="{4142111B-2794-46E0-8F69-72600F372BBD}" presName="diagram" presStyleCnt="0">
        <dgm:presLayoutVars>
          <dgm:dir/>
          <dgm:resizeHandles val="exact"/>
        </dgm:presLayoutVars>
      </dgm:prSet>
      <dgm:spPr/>
    </dgm:pt>
    <dgm:pt modelId="{C130B42D-7816-4438-81DB-9F6712F85DF5}" type="pres">
      <dgm:prSet presAssocID="{1EACB628-6115-4F1A-8BB2-12692A7FFEE1}" presName="node" presStyleLbl="node1" presStyleIdx="0" presStyleCnt="6">
        <dgm:presLayoutVars>
          <dgm:bulletEnabled val="1"/>
        </dgm:presLayoutVars>
      </dgm:prSet>
      <dgm:spPr/>
    </dgm:pt>
    <dgm:pt modelId="{3E02C1B2-036E-455A-85CD-C99CDF795148}" type="pres">
      <dgm:prSet presAssocID="{E74B298B-BA20-46D8-A2F0-43AE4EDC55BB}" presName="sibTrans" presStyleCnt="0"/>
      <dgm:spPr/>
    </dgm:pt>
    <dgm:pt modelId="{DAB66DB2-7CC1-48A2-B4FE-7FD72072A176}" type="pres">
      <dgm:prSet presAssocID="{BF3D7066-2F12-4537-B0C0-F43A952C3CE4}" presName="node" presStyleLbl="node1" presStyleIdx="1" presStyleCnt="6">
        <dgm:presLayoutVars>
          <dgm:bulletEnabled val="1"/>
        </dgm:presLayoutVars>
      </dgm:prSet>
      <dgm:spPr/>
    </dgm:pt>
    <dgm:pt modelId="{E51E6C3C-888C-4EEC-84C9-8A10C54D62E0}" type="pres">
      <dgm:prSet presAssocID="{63010881-B103-4A37-A00B-21512366DF71}" presName="sibTrans" presStyleCnt="0"/>
      <dgm:spPr/>
    </dgm:pt>
    <dgm:pt modelId="{84AA9F43-350A-4B48-926D-27978ABD266F}" type="pres">
      <dgm:prSet presAssocID="{9D008D05-4B20-40C8-BDC5-EC4852562888}" presName="node" presStyleLbl="node1" presStyleIdx="2" presStyleCnt="6">
        <dgm:presLayoutVars>
          <dgm:bulletEnabled val="1"/>
        </dgm:presLayoutVars>
      </dgm:prSet>
      <dgm:spPr/>
    </dgm:pt>
    <dgm:pt modelId="{F913C58C-267B-4E37-83E0-3F4CE3CEE39B}" type="pres">
      <dgm:prSet presAssocID="{18E61937-4888-42FD-B92C-15F9E8DAD3C6}" presName="sibTrans" presStyleCnt="0"/>
      <dgm:spPr/>
    </dgm:pt>
    <dgm:pt modelId="{858C6CCF-185C-4657-A683-657FB10CA92E}" type="pres">
      <dgm:prSet presAssocID="{3676C0F2-4129-46B3-9BE9-6EB05A9ADAD6}" presName="node" presStyleLbl="node1" presStyleIdx="3" presStyleCnt="6">
        <dgm:presLayoutVars>
          <dgm:bulletEnabled val="1"/>
        </dgm:presLayoutVars>
      </dgm:prSet>
      <dgm:spPr/>
    </dgm:pt>
    <dgm:pt modelId="{39BB3EF2-39AF-4EC2-88D4-A407D6D486C5}" type="pres">
      <dgm:prSet presAssocID="{4735A728-4AA9-469A-B15F-506986DEF3C2}" presName="sibTrans" presStyleCnt="0"/>
      <dgm:spPr/>
    </dgm:pt>
    <dgm:pt modelId="{1FB891E4-4B59-4A7E-BA32-B97884F3CDDA}" type="pres">
      <dgm:prSet presAssocID="{78DE9462-497D-4F82-A260-DB5FFCE39C58}" presName="node" presStyleLbl="node1" presStyleIdx="4" presStyleCnt="6">
        <dgm:presLayoutVars>
          <dgm:bulletEnabled val="1"/>
        </dgm:presLayoutVars>
      </dgm:prSet>
      <dgm:spPr/>
    </dgm:pt>
    <dgm:pt modelId="{FA1658E3-8DFB-4AE4-9729-49155F46F29E}" type="pres">
      <dgm:prSet presAssocID="{7C9CB7B7-0D65-421B-A15E-E9F6A75F5EBB}" presName="sibTrans" presStyleCnt="0"/>
      <dgm:spPr/>
    </dgm:pt>
    <dgm:pt modelId="{8934D0A6-8616-453E-BCBE-CB7765DAA5CF}" type="pres">
      <dgm:prSet presAssocID="{D66D3317-2E7D-411E-9E01-9E474CEDF811}" presName="node" presStyleLbl="node1" presStyleIdx="5" presStyleCnt="6">
        <dgm:presLayoutVars>
          <dgm:bulletEnabled val="1"/>
        </dgm:presLayoutVars>
      </dgm:prSet>
      <dgm:spPr/>
    </dgm:pt>
  </dgm:ptLst>
  <dgm:cxnLst>
    <dgm:cxn modelId="{3C46E60E-381F-40CB-988F-8A2DC4110531}" srcId="{4142111B-2794-46E0-8F69-72600F372BBD}" destId="{78DE9462-497D-4F82-A260-DB5FFCE39C58}" srcOrd="4" destOrd="0" parTransId="{A2284E65-9670-4BBD-8AC2-435F1DA2CC95}" sibTransId="{7C9CB7B7-0D65-421B-A15E-E9F6A75F5EBB}"/>
    <dgm:cxn modelId="{58226B2D-11F8-4DB0-8804-68E2E23A065E}" type="presOf" srcId="{4142111B-2794-46E0-8F69-72600F372BBD}" destId="{18A3E091-0417-425E-93B0-C91C7400519C}" srcOrd="0" destOrd="0" presId="urn:microsoft.com/office/officeart/2005/8/layout/default"/>
    <dgm:cxn modelId="{52F6EA46-AB7C-4778-9C92-358AC4BEF6CF}" type="presOf" srcId="{9D008D05-4B20-40C8-BDC5-EC4852562888}" destId="{84AA9F43-350A-4B48-926D-27978ABD266F}" srcOrd="0" destOrd="0" presId="urn:microsoft.com/office/officeart/2005/8/layout/default"/>
    <dgm:cxn modelId="{C54B9E85-C29A-43B3-BB69-4E00D8C33FAE}" type="presOf" srcId="{D66D3317-2E7D-411E-9E01-9E474CEDF811}" destId="{8934D0A6-8616-453E-BCBE-CB7765DAA5CF}" srcOrd="0" destOrd="0" presId="urn:microsoft.com/office/officeart/2005/8/layout/default"/>
    <dgm:cxn modelId="{2693BF8B-94B0-49A1-95A6-40A47B5ADF1B}" type="presOf" srcId="{1EACB628-6115-4F1A-8BB2-12692A7FFEE1}" destId="{C130B42D-7816-4438-81DB-9F6712F85DF5}" srcOrd="0" destOrd="0" presId="urn:microsoft.com/office/officeart/2005/8/layout/default"/>
    <dgm:cxn modelId="{1A8903A3-5BEE-43AD-B109-CF6DD5792720}" type="presOf" srcId="{BF3D7066-2F12-4537-B0C0-F43A952C3CE4}" destId="{DAB66DB2-7CC1-48A2-B4FE-7FD72072A176}" srcOrd="0" destOrd="0" presId="urn:microsoft.com/office/officeart/2005/8/layout/default"/>
    <dgm:cxn modelId="{CCEA4DBD-BC77-4E8B-AE33-0E6CBE9B65BF}" srcId="{4142111B-2794-46E0-8F69-72600F372BBD}" destId="{D66D3317-2E7D-411E-9E01-9E474CEDF811}" srcOrd="5" destOrd="0" parTransId="{DBC616A3-D777-40E1-885D-79BDF5E56707}" sibTransId="{E0F6F473-DEC4-4459-9481-3DB7641CAE5C}"/>
    <dgm:cxn modelId="{CE6E2EBF-302A-4F50-97F9-1D5AAB91F87A}" type="presOf" srcId="{3676C0F2-4129-46B3-9BE9-6EB05A9ADAD6}" destId="{858C6CCF-185C-4657-A683-657FB10CA92E}" srcOrd="0" destOrd="0" presId="urn:microsoft.com/office/officeart/2005/8/layout/default"/>
    <dgm:cxn modelId="{A325D5BF-4DE5-4E7E-BB2E-43B7EE104A64}" srcId="{4142111B-2794-46E0-8F69-72600F372BBD}" destId="{3676C0F2-4129-46B3-9BE9-6EB05A9ADAD6}" srcOrd="3" destOrd="0" parTransId="{592849AA-47F3-4E78-BDF7-E9DACB3C82F5}" sibTransId="{4735A728-4AA9-469A-B15F-506986DEF3C2}"/>
    <dgm:cxn modelId="{2C035ED1-EB3F-439D-B510-BC6D490A2581}" srcId="{4142111B-2794-46E0-8F69-72600F372BBD}" destId="{1EACB628-6115-4F1A-8BB2-12692A7FFEE1}" srcOrd="0" destOrd="0" parTransId="{A835FC3E-8D54-4172-A46D-89DA75E4E868}" sibTransId="{E74B298B-BA20-46D8-A2F0-43AE4EDC55BB}"/>
    <dgm:cxn modelId="{277715D3-AADD-4469-8E5C-931AD01858E3}" srcId="{4142111B-2794-46E0-8F69-72600F372BBD}" destId="{9D008D05-4B20-40C8-BDC5-EC4852562888}" srcOrd="2" destOrd="0" parTransId="{16297B8E-BF42-4EF2-BDB4-D20475F5EEA1}" sibTransId="{18E61937-4888-42FD-B92C-15F9E8DAD3C6}"/>
    <dgm:cxn modelId="{A19CF7F9-6473-49E3-845A-307571CF8B2B}" srcId="{4142111B-2794-46E0-8F69-72600F372BBD}" destId="{BF3D7066-2F12-4537-B0C0-F43A952C3CE4}" srcOrd="1" destOrd="0" parTransId="{A7AFA35E-81BF-48BB-8E0D-CCA9DE36F750}" sibTransId="{63010881-B103-4A37-A00B-21512366DF71}"/>
    <dgm:cxn modelId="{AC3683FD-E896-47D8-A62A-3509D0C1881A}" type="presOf" srcId="{78DE9462-497D-4F82-A260-DB5FFCE39C58}" destId="{1FB891E4-4B59-4A7E-BA32-B97884F3CDDA}" srcOrd="0" destOrd="0" presId="urn:microsoft.com/office/officeart/2005/8/layout/default"/>
    <dgm:cxn modelId="{7DB90980-B480-4CF9-9886-8B768791CE64}" type="presParOf" srcId="{18A3E091-0417-425E-93B0-C91C7400519C}" destId="{C130B42D-7816-4438-81DB-9F6712F85DF5}" srcOrd="0" destOrd="0" presId="urn:microsoft.com/office/officeart/2005/8/layout/default"/>
    <dgm:cxn modelId="{2995320F-07C3-4680-A49C-D803573F9F1F}" type="presParOf" srcId="{18A3E091-0417-425E-93B0-C91C7400519C}" destId="{3E02C1B2-036E-455A-85CD-C99CDF795148}" srcOrd="1" destOrd="0" presId="urn:microsoft.com/office/officeart/2005/8/layout/default"/>
    <dgm:cxn modelId="{9777B8BA-B4B8-43D0-906A-A41EE9D78D8E}" type="presParOf" srcId="{18A3E091-0417-425E-93B0-C91C7400519C}" destId="{DAB66DB2-7CC1-48A2-B4FE-7FD72072A176}" srcOrd="2" destOrd="0" presId="urn:microsoft.com/office/officeart/2005/8/layout/default"/>
    <dgm:cxn modelId="{C1D61511-FC77-4B8C-930D-C09B14A95C89}" type="presParOf" srcId="{18A3E091-0417-425E-93B0-C91C7400519C}" destId="{E51E6C3C-888C-4EEC-84C9-8A10C54D62E0}" srcOrd="3" destOrd="0" presId="urn:microsoft.com/office/officeart/2005/8/layout/default"/>
    <dgm:cxn modelId="{D54D87C6-C8F3-4E0F-B378-EFCE253D8BBE}" type="presParOf" srcId="{18A3E091-0417-425E-93B0-C91C7400519C}" destId="{84AA9F43-350A-4B48-926D-27978ABD266F}" srcOrd="4" destOrd="0" presId="urn:microsoft.com/office/officeart/2005/8/layout/default"/>
    <dgm:cxn modelId="{E9781530-090F-48C2-8469-4FF4F62817C2}" type="presParOf" srcId="{18A3E091-0417-425E-93B0-C91C7400519C}" destId="{F913C58C-267B-4E37-83E0-3F4CE3CEE39B}" srcOrd="5" destOrd="0" presId="urn:microsoft.com/office/officeart/2005/8/layout/default"/>
    <dgm:cxn modelId="{5583363B-44F2-4425-B235-62F72CC6621E}" type="presParOf" srcId="{18A3E091-0417-425E-93B0-C91C7400519C}" destId="{858C6CCF-185C-4657-A683-657FB10CA92E}" srcOrd="6" destOrd="0" presId="urn:microsoft.com/office/officeart/2005/8/layout/default"/>
    <dgm:cxn modelId="{4EAE0AB3-D7E2-4779-BA6F-9EA0E3669EF8}" type="presParOf" srcId="{18A3E091-0417-425E-93B0-C91C7400519C}" destId="{39BB3EF2-39AF-4EC2-88D4-A407D6D486C5}" srcOrd="7" destOrd="0" presId="urn:microsoft.com/office/officeart/2005/8/layout/default"/>
    <dgm:cxn modelId="{04FAA023-454A-4888-B657-BACB10596403}" type="presParOf" srcId="{18A3E091-0417-425E-93B0-C91C7400519C}" destId="{1FB891E4-4B59-4A7E-BA32-B97884F3CDDA}" srcOrd="8" destOrd="0" presId="urn:microsoft.com/office/officeart/2005/8/layout/default"/>
    <dgm:cxn modelId="{60162FF0-0B53-4506-A37C-CFF23DCC10E0}" type="presParOf" srcId="{18A3E091-0417-425E-93B0-C91C7400519C}" destId="{FA1658E3-8DFB-4AE4-9729-49155F46F29E}" srcOrd="9" destOrd="0" presId="urn:microsoft.com/office/officeart/2005/8/layout/default"/>
    <dgm:cxn modelId="{2666A320-D965-4CA1-A63D-EF8E560CE8DC}" type="presParOf" srcId="{18A3E091-0417-425E-93B0-C91C7400519C}" destId="{8934D0A6-8616-453E-BCBE-CB7765DAA5CF}" srcOrd="10" destOrd="0" presId="urn:microsoft.com/office/officeart/2005/8/layout/default"/>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2BA7D-6059-4133-BA74-3CE503ED1D7C}">
      <dsp:nvSpPr>
        <dsp:cNvPr id="0" name=""/>
        <dsp:cNvSpPr/>
      </dsp:nvSpPr>
      <dsp:spPr>
        <a:xfrm>
          <a:off x="2587879" y="585"/>
          <a:ext cx="2356286" cy="14137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t>Facilitating access to HIV testing services</a:t>
          </a:r>
          <a:endParaRPr lang="en-US" sz="2400" kern="1200" dirty="0"/>
        </a:p>
      </dsp:txBody>
      <dsp:txXfrm>
        <a:off x="2587879" y="585"/>
        <a:ext cx="2356286" cy="1413771"/>
      </dsp:txXfrm>
    </dsp:sp>
    <dsp:sp modelId="{8D012744-3C17-4A59-AB28-FB17B450FDD0}">
      <dsp:nvSpPr>
        <dsp:cNvPr id="0" name=""/>
        <dsp:cNvSpPr/>
      </dsp:nvSpPr>
      <dsp:spPr>
        <a:xfrm>
          <a:off x="5179793" y="585"/>
          <a:ext cx="2356286" cy="141377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t>Facilitating access to HIV treatment</a:t>
          </a:r>
          <a:endParaRPr lang="en-US" sz="2400" kern="1200" dirty="0"/>
        </a:p>
      </dsp:txBody>
      <dsp:txXfrm>
        <a:off x="5179793" y="585"/>
        <a:ext cx="2356286" cy="1413771"/>
      </dsp:txXfrm>
    </dsp:sp>
    <dsp:sp modelId="{2C2E4AA7-5617-4D0D-AF85-543C8ADADCA4}">
      <dsp:nvSpPr>
        <dsp:cNvPr id="0" name=""/>
        <dsp:cNvSpPr/>
      </dsp:nvSpPr>
      <dsp:spPr>
        <a:xfrm>
          <a:off x="7771708" y="585"/>
          <a:ext cx="2356286" cy="14137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t>Facilitating retention and care for HIV services</a:t>
          </a:r>
          <a:endParaRPr lang="en-US" sz="2400" kern="1200" dirty="0"/>
        </a:p>
      </dsp:txBody>
      <dsp:txXfrm>
        <a:off x="7771708" y="585"/>
        <a:ext cx="2356286" cy="1413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30B42D-7816-4438-81DB-9F6712F85DF5}">
      <dsp:nvSpPr>
        <dsp:cNvPr id="0" name=""/>
        <dsp:cNvSpPr/>
      </dsp:nvSpPr>
      <dsp:spPr>
        <a:xfrm>
          <a:off x="3010367" y="295"/>
          <a:ext cx="3040266" cy="18241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kern="1200" dirty="0"/>
            <a:t>Missed clinic  appointments</a:t>
          </a:r>
          <a:endParaRPr lang="en-US" sz="4000" kern="1200" dirty="0"/>
        </a:p>
      </dsp:txBody>
      <dsp:txXfrm>
        <a:off x="3010367" y="295"/>
        <a:ext cx="3040266" cy="1824159"/>
      </dsp:txXfrm>
    </dsp:sp>
    <dsp:sp modelId="{DAB66DB2-7CC1-48A2-B4FE-7FD72072A176}">
      <dsp:nvSpPr>
        <dsp:cNvPr id="0" name=""/>
        <dsp:cNvSpPr/>
      </dsp:nvSpPr>
      <dsp:spPr>
        <a:xfrm>
          <a:off x="6354660" y="295"/>
          <a:ext cx="3040266" cy="182415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kern="1200" dirty="0"/>
            <a:t>Lack of psychosocial support</a:t>
          </a:r>
          <a:endParaRPr lang="en-US" sz="4000" kern="1200" dirty="0"/>
        </a:p>
      </dsp:txBody>
      <dsp:txXfrm>
        <a:off x="6354660" y="295"/>
        <a:ext cx="3040266" cy="1824159"/>
      </dsp:txXfrm>
    </dsp:sp>
    <dsp:sp modelId="{84AA9F43-350A-4B48-926D-27978ABD266F}">
      <dsp:nvSpPr>
        <dsp:cNvPr id="0" name=""/>
        <dsp:cNvSpPr/>
      </dsp:nvSpPr>
      <dsp:spPr>
        <a:xfrm>
          <a:off x="9698953" y="295"/>
          <a:ext cx="3040266" cy="182415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kern="1200" dirty="0"/>
            <a:t>Distance to facility</a:t>
          </a:r>
          <a:endParaRPr lang="en-US" sz="4000" kern="1200" dirty="0"/>
        </a:p>
      </dsp:txBody>
      <dsp:txXfrm>
        <a:off x="9698953" y="295"/>
        <a:ext cx="3040266" cy="1824159"/>
      </dsp:txXfrm>
    </dsp:sp>
    <dsp:sp modelId="{858C6CCF-185C-4657-A683-657FB10CA92E}">
      <dsp:nvSpPr>
        <dsp:cNvPr id="0" name=""/>
        <dsp:cNvSpPr/>
      </dsp:nvSpPr>
      <dsp:spPr>
        <a:xfrm>
          <a:off x="13043246" y="295"/>
          <a:ext cx="3040266" cy="1824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kern="1200" dirty="0"/>
            <a:t>Travel time to facility</a:t>
          </a:r>
          <a:endParaRPr lang="en-US" sz="4000" kern="1200" dirty="0"/>
        </a:p>
      </dsp:txBody>
      <dsp:txXfrm>
        <a:off x="13043246" y="295"/>
        <a:ext cx="3040266" cy="1824159"/>
      </dsp:txXfrm>
    </dsp:sp>
    <dsp:sp modelId="{1FB891E4-4B59-4A7E-BA32-B97884F3CDDA}">
      <dsp:nvSpPr>
        <dsp:cNvPr id="0" name=""/>
        <dsp:cNvSpPr/>
      </dsp:nvSpPr>
      <dsp:spPr>
        <a:xfrm>
          <a:off x="16387539" y="295"/>
          <a:ext cx="3040266" cy="182415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kern="1200" dirty="0"/>
            <a:t>Waiting times at facility</a:t>
          </a:r>
          <a:endParaRPr lang="en-US" sz="4000" kern="1200" dirty="0"/>
        </a:p>
      </dsp:txBody>
      <dsp:txXfrm>
        <a:off x="16387539" y="295"/>
        <a:ext cx="3040266" cy="1824159"/>
      </dsp:txXfrm>
    </dsp:sp>
    <dsp:sp modelId="{8934D0A6-8616-453E-BCBE-CB7765DAA5CF}">
      <dsp:nvSpPr>
        <dsp:cNvPr id="0" name=""/>
        <dsp:cNvSpPr/>
      </dsp:nvSpPr>
      <dsp:spPr>
        <a:xfrm>
          <a:off x="19731832" y="295"/>
          <a:ext cx="3040266" cy="18241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ZA" sz="4000" kern="1200" dirty="0"/>
            <a:t>Availability of transport money</a:t>
          </a:r>
          <a:endParaRPr lang="en-US" sz="4000" kern="1200" dirty="0"/>
        </a:p>
      </dsp:txBody>
      <dsp:txXfrm>
        <a:off x="19731832" y="295"/>
        <a:ext cx="3040266" cy="182415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2CE22-FFF2-437C-8B6F-E5B273337CB0}"/>
              </a:ext>
            </a:extLst>
          </p:cNvPr>
          <p:cNvSpPr>
            <a:spLocks noGrp="1"/>
          </p:cNvSpPr>
          <p:nvPr>
            <p:ph type="ctrTitle" hasCustomPrompt="1"/>
          </p:nvPr>
        </p:nvSpPr>
        <p:spPr>
          <a:xfrm>
            <a:off x="3784402" y="15344740"/>
            <a:ext cx="22706410" cy="6562463"/>
          </a:xfrm>
        </p:spPr>
        <p:txBody>
          <a:bodyPr anchor="b"/>
          <a:lstStyle>
            <a:lvl1pPr algn="ctr">
              <a:defRPr sz="14899" b="1">
                <a:solidFill>
                  <a:schemeClr val="tx1">
                    <a:lumMod val="50000"/>
                    <a:lumOff val="50000"/>
                  </a:schemeClr>
                </a:solidFill>
              </a:defRPr>
            </a:lvl1pPr>
          </a:lstStyle>
          <a:p>
            <a:r>
              <a:rPr lang="en-US" dirty="0"/>
              <a:t>Title </a:t>
            </a:r>
          </a:p>
        </p:txBody>
      </p:sp>
      <p:grpSp>
        <p:nvGrpSpPr>
          <p:cNvPr id="13" name="Group 12">
            <a:extLst>
              <a:ext uri="{FF2B5EF4-FFF2-40B4-BE49-F238E27FC236}">
                <a16:creationId xmlns:a16="http://schemas.microsoft.com/office/drawing/2014/main" id="{7D2196AB-2E2C-4B5D-9AE2-9DDFFF0BF45C}"/>
              </a:ext>
            </a:extLst>
          </p:cNvPr>
          <p:cNvGrpSpPr/>
          <p:nvPr/>
        </p:nvGrpSpPr>
        <p:grpSpPr>
          <a:xfrm>
            <a:off x="1961234" y="36263744"/>
            <a:ext cx="26232558" cy="7466217"/>
            <a:chOff x="789800" y="5810161"/>
            <a:chExt cx="10564000" cy="1196234"/>
          </a:xfrm>
        </p:grpSpPr>
        <p:pic>
          <p:nvPicPr>
            <p:cNvPr id="14" name="Picture 13" descr="A picture containing sunburst chart&#10;&#10;Description automatically generated">
              <a:extLst>
                <a:ext uri="{FF2B5EF4-FFF2-40B4-BE49-F238E27FC236}">
                  <a16:creationId xmlns:a16="http://schemas.microsoft.com/office/drawing/2014/main" id="{796640BB-6FB5-4925-B098-3DA14D475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00" y="6014541"/>
              <a:ext cx="734200" cy="787475"/>
            </a:xfrm>
            <a:prstGeom prst="rect">
              <a:avLst/>
            </a:prstGeom>
          </p:spPr>
        </p:pic>
        <p:pic>
          <p:nvPicPr>
            <p:cNvPr id="15" name="Picture 14" descr="Logo&#10;&#10;Description automatically generated">
              <a:extLst>
                <a:ext uri="{FF2B5EF4-FFF2-40B4-BE49-F238E27FC236}">
                  <a16:creationId xmlns:a16="http://schemas.microsoft.com/office/drawing/2014/main" id="{4E6C77EF-9064-4474-A02A-57BF658C8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014" y="6017281"/>
              <a:ext cx="514786" cy="784735"/>
            </a:xfrm>
            <a:prstGeom prst="rect">
              <a:avLst/>
            </a:prstGeom>
          </p:spPr>
        </p:pic>
        <p:pic>
          <p:nvPicPr>
            <p:cNvPr id="16" name="Picture 15" descr="Logo&#10;&#10;Description automatically generated">
              <a:extLst>
                <a:ext uri="{FF2B5EF4-FFF2-40B4-BE49-F238E27FC236}">
                  <a16:creationId xmlns:a16="http://schemas.microsoft.com/office/drawing/2014/main" id="{DC72C4F9-0716-463D-8C0D-CF7D4E220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48" y="5810161"/>
              <a:ext cx="1399104" cy="1196234"/>
            </a:xfrm>
            <a:prstGeom prst="rect">
              <a:avLst/>
            </a:prstGeom>
          </p:spPr>
        </p:pic>
      </p:grpSp>
    </p:spTree>
    <p:extLst>
      <p:ext uri="{BB962C8B-B14F-4D97-AF65-F5344CB8AC3E}">
        <p14:creationId xmlns:p14="http://schemas.microsoft.com/office/powerpoint/2010/main" val="350331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DCD3-DB8F-4A4D-9C20-D10D0EEBE2F8}"/>
              </a:ext>
            </a:extLst>
          </p:cNvPr>
          <p:cNvSpPr>
            <a:spLocks noGrp="1"/>
          </p:cNvSpPr>
          <p:nvPr>
            <p:ph type="title"/>
          </p:nvPr>
        </p:nvSpPr>
        <p:spPr>
          <a:xfrm>
            <a:off x="0" y="-66044"/>
            <a:ext cx="30275213" cy="5073282"/>
          </a:xfrm>
        </p:spPr>
        <p:txBody>
          <a:bodyPr/>
          <a:lstStyle>
            <a:lvl1pPr>
              <a:defRPr b="1">
                <a:solidFill>
                  <a:schemeClr val="tx1">
                    <a:lumMod val="50000"/>
                    <a:lumOff val="50000"/>
                  </a:schemeClr>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53D8D8-3FBA-43D6-A1F2-A35D64E25677}"/>
              </a:ext>
            </a:extLst>
          </p:cNvPr>
          <p:cNvSpPr>
            <a:spLocks noGrp="1"/>
          </p:cNvSpPr>
          <p:nvPr>
            <p:ph idx="1"/>
          </p:nvPr>
        </p:nvSpPr>
        <p:spPr>
          <a:xfrm>
            <a:off x="2081421" y="8694051"/>
            <a:ext cx="26112371" cy="27158594"/>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60C3C841-79E5-4CCD-BBFB-7B0272ECDA66}"/>
              </a:ext>
            </a:extLst>
          </p:cNvPr>
          <p:cNvGrpSpPr/>
          <p:nvPr/>
        </p:nvGrpSpPr>
        <p:grpSpPr>
          <a:xfrm>
            <a:off x="1961234" y="36263744"/>
            <a:ext cx="26232558" cy="7466217"/>
            <a:chOff x="789800" y="5810161"/>
            <a:chExt cx="10564000" cy="1196234"/>
          </a:xfrm>
        </p:grpSpPr>
        <p:pic>
          <p:nvPicPr>
            <p:cNvPr id="10" name="Picture 9" descr="A picture containing sunburst chart&#10;&#10;Description automatically generated">
              <a:extLst>
                <a:ext uri="{FF2B5EF4-FFF2-40B4-BE49-F238E27FC236}">
                  <a16:creationId xmlns:a16="http://schemas.microsoft.com/office/drawing/2014/main" id="{BC0A0C5B-181C-474E-9437-63E0E753F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00" y="6014541"/>
              <a:ext cx="734200" cy="787475"/>
            </a:xfrm>
            <a:prstGeom prst="rect">
              <a:avLst/>
            </a:prstGeom>
          </p:spPr>
        </p:pic>
        <p:pic>
          <p:nvPicPr>
            <p:cNvPr id="11" name="Picture 10" descr="Logo&#10;&#10;Description automatically generated">
              <a:extLst>
                <a:ext uri="{FF2B5EF4-FFF2-40B4-BE49-F238E27FC236}">
                  <a16:creationId xmlns:a16="http://schemas.microsoft.com/office/drawing/2014/main" id="{B805DF72-F70C-4F5F-86F2-9C6931879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014" y="6017281"/>
              <a:ext cx="514786" cy="784735"/>
            </a:xfrm>
            <a:prstGeom prst="rect">
              <a:avLst/>
            </a:prstGeom>
          </p:spPr>
        </p:pic>
        <p:pic>
          <p:nvPicPr>
            <p:cNvPr id="12" name="Picture 11" descr="Logo&#10;&#10;Description automatically generated">
              <a:extLst>
                <a:ext uri="{FF2B5EF4-FFF2-40B4-BE49-F238E27FC236}">
                  <a16:creationId xmlns:a16="http://schemas.microsoft.com/office/drawing/2014/main" id="{5D4E8C7A-C4AB-4B13-8F71-BC0437EBC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48" y="5810161"/>
              <a:ext cx="1399104" cy="1196234"/>
            </a:xfrm>
            <a:prstGeom prst="rect">
              <a:avLst/>
            </a:prstGeom>
          </p:spPr>
        </p:pic>
      </p:grpSp>
    </p:spTree>
    <p:extLst>
      <p:ext uri="{BB962C8B-B14F-4D97-AF65-F5344CB8AC3E}">
        <p14:creationId xmlns:p14="http://schemas.microsoft.com/office/powerpoint/2010/main" val="45049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DCD3-DB8F-4A4D-9C20-D10D0EEBE2F8}"/>
              </a:ext>
            </a:extLst>
          </p:cNvPr>
          <p:cNvSpPr>
            <a:spLocks noGrp="1"/>
          </p:cNvSpPr>
          <p:nvPr>
            <p:ph type="title"/>
          </p:nvPr>
        </p:nvSpPr>
        <p:spPr>
          <a:xfrm>
            <a:off x="0" y="-66044"/>
            <a:ext cx="30275213" cy="4800257"/>
          </a:xfrm>
          <a:solidFill>
            <a:schemeClr val="accent2"/>
          </a:solidFill>
        </p:spPr>
        <p:txBody>
          <a:bodyPr/>
          <a:lstStyle>
            <a:lvl1pPr>
              <a:defRPr b="1">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0D53D8D8-3FBA-43D6-A1F2-A35D64E25677}"/>
              </a:ext>
            </a:extLst>
          </p:cNvPr>
          <p:cNvSpPr>
            <a:spLocks noGrp="1"/>
          </p:cNvSpPr>
          <p:nvPr>
            <p:ph idx="1"/>
          </p:nvPr>
        </p:nvSpPr>
        <p:spPr>
          <a:xfrm>
            <a:off x="1899179" y="6486562"/>
            <a:ext cx="26294613" cy="3033260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7917FB90-2B3B-4580-A91A-49097482DAC2}"/>
              </a:ext>
            </a:extLst>
          </p:cNvPr>
          <p:cNvGrpSpPr/>
          <p:nvPr/>
        </p:nvGrpSpPr>
        <p:grpSpPr>
          <a:xfrm>
            <a:off x="1961234" y="36263744"/>
            <a:ext cx="26232558" cy="7466217"/>
            <a:chOff x="789800" y="5810161"/>
            <a:chExt cx="10564000" cy="1196234"/>
          </a:xfrm>
        </p:grpSpPr>
        <p:pic>
          <p:nvPicPr>
            <p:cNvPr id="11" name="Picture 10" descr="A picture containing sunburst chart&#10;&#10;Description automatically generated">
              <a:extLst>
                <a:ext uri="{FF2B5EF4-FFF2-40B4-BE49-F238E27FC236}">
                  <a16:creationId xmlns:a16="http://schemas.microsoft.com/office/drawing/2014/main" id="{5FB8DA5A-3687-42D4-9E06-E00E46620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00" y="6014541"/>
              <a:ext cx="734200" cy="787475"/>
            </a:xfrm>
            <a:prstGeom prst="rect">
              <a:avLst/>
            </a:prstGeom>
          </p:spPr>
        </p:pic>
        <p:pic>
          <p:nvPicPr>
            <p:cNvPr id="12" name="Picture 11" descr="Logo&#10;&#10;Description automatically generated">
              <a:extLst>
                <a:ext uri="{FF2B5EF4-FFF2-40B4-BE49-F238E27FC236}">
                  <a16:creationId xmlns:a16="http://schemas.microsoft.com/office/drawing/2014/main" id="{976D9B86-1F5C-4EBF-9BE6-25F70006C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014" y="6017281"/>
              <a:ext cx="514786" cy="784735"/>
            </a:xfrm>
            <a:prstGeom prst="rect">
              <a:avLst/>
            </a:prstGeom>
          </p:spPr>
        </p:pic>
        <p:pic>
          <p:nvPicPr>
            <p:cNvPr id="13" name="Picture 12" descr="Logo&#10;&#10;Description automatically generated">
              <a:extLst>
                <a:ext uri="{FF2B5EF4-FFF2-40B4-BE49-F238E27FC236}">
                  <a16:creationId xmlns:a16="http://schemas.microsoft.com/office/drawing/2014/main" id="{1A95835E-1C84-4D1D-8EE2-C97E31772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48" y="5810161"/>
              <a:ext cx="1399104" cy="1196234"/>
            </a:xfrm>
            <a:prstGeom prst="rect">
              <a:avLst/>
            </a:prstGeom>
          </p:spPr>
        </p:pic>
      </p:grpSp>
    </p:spTree>
    <p:extLst>
      <p:ext uri="{BB962C8B-B14F-4D97-AF65-F5344CB8AC3E}">
        <p14:creationId xmlns:p14="http://schemas.microsoft.com/office/powerpoint/2010/main" val="2104534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DCD3-DB8F-4A4D-9C20-D10D0EEBE2F8}"/>
              </a:ext>
            </a:extLst>
          </p:cNvPr>
          <p:cNvSpPr>
            <a:spLocks noGrp="1"/>
          </p:cNvSpPr>
          <p:nvPr>
            <p:ph type="title"/>
          </p:nvPr>
        </p:nvSpPr>
        <p:spPr>
          <a:xfrm>
            <a:off x="0" y="-66044"/>
            <a:ext cx="30275213" cy="4800257"/>
          </a:xfrm>
          <a:solidFill>
            <a:schemeClr val="accent4"/>
          </a:solidFill>
        </p:spPr>
        <p:txBody>
          <a:bodyPr/>
          <a:lstStyle>
            <a:lvl1pPr>
              <a:defRPr b="1">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0D53D8D8-3FBA-43D6-A1F2-A35D64E25677}"/>
              </a:ext>
            </a:extLst>
          </p:cNvPr>
          <p:cNvSpPr>
            <a:spLocks noGrp="1"/>
          </p:cNvSpPr>
          <p:nvPr>
            <p:ph idx="1"/>
          </p:nvPr>
        </p:nvSpPr>
        <p:spPr>
          <a:xfrm>
            <a:off x="1899179" y="6486561"/>
            <a:ext cx="26294613" cy="30253335"/>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D65C4E70-A902-43F8-B182-8C185BD42535}"/>
              </a:ext>
            </a:extLst>
          </p:cNvPr>
          <p:cNvGrpSpPr/>
          <p:nvPr/>
        </p:nvGrpSpPr>
        <p:grpSpPr>
          <a:xfrm>
            <a:off x="1961234" y="36263744"/>
            <a:ext cx="26232558" cy="7466217"/>
            <a:chOff x="789800" y="5810161"/>
            <a:chExt cx="10564000" cy="1196234"/>
          </a:xfrm>
        </p:grpSpPr>
        <p:pic>
          <p:nvPicPr>
            <p:cNvPr id="11" name="Picture 10" descr="A picture containing sunburst chart&#10;&#10;Description automatically generated">
              <a:extLst>
                <a:ext uri="{FF2B5EF4-FFF2-40B4-BE49-F238E27FC236}">
                  <a16:creationId xmlns:a16="http://schemas.microsoft.com/office/drawing/2014/main" id="{E05AB1AB-2C73-4A75-B8CD-9E2258E30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00" y="6014541"/>
              <a:ext cx="734200" cy="787475"/>
            </a:xfrm>
            <a:prstGeom prst="rect">
              <a:avLst/>
            </a:prstGeom>
          </p:spPr>
        </p:pic>
        <p:pic>
          <p:nvPicPr>
            <p:cNvPr id="12" name="Picture 11" descr="Logo&#10;&#10;Description automatically generated">
              <a:extLst>
                <a:ext uri="{FF2B5EF4-FFF2-40B4-BE49-F238E27FC236}">
                  <a16:creationId xmlns:a16="http://schemas.microsoft.com/office/drawing/2014/main" id="{04429F17-17B9-4C50-BAC2-BF24D831B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014" y="6017281"/>
              <a:ext cx="514786" cy="784735"/>
            </a:xfrm>
            <a:prstGeom prst="rect">
              <a:avLst/>
            </a:prstGeom>
          </p:spPr>
        </p:pic>
        <p:pic>
          <p:nvPicPr>
            <p:cNvPr id="13" name="Picture 12" descr="Logo&#10;&#10;Description automatically generated">
              <a:extLst>
                <a:ext uri="{FF2B5EF4-FFF2-40B4-BE49-F238E27FC236}">
                  <a16:creationId xmlns:a16="http://schemas.microsoft.com/office/drawing/2014/main" id="{8B3C96B6-BFF7-4991-973F-E872B888C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48" y="5810161"/>
              <a:ext cx="1399104" cy="1196234"/>
            </a:xfrm>
            <a:prstGeom prst="rect">
              <a:avLst/>
            </a:prstGeom>
          </p:spPr>
        </p:pic>
      </p:grpSp>
    </p:spTree>
    <p:extLst>
      <p:ext uri="{BB962C8B-B14F-4D97-AF65-F5344CB8AC3E}">
        <p14:creationId xmlns:p14="http://schemas.microsoft.com/office/powerpoint/2010/main" val="289330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DCD3-DB8F-4A4D-9C20-D10D0EEBE2F8}"/>
              </a:ext>
            </a:extLst>
          </p:cNvPr>
          <p:cNvSpPr>
            <a:spLocks noGrp="1"/>
          </p:cNvSpPr>
          <p:nvPr>
            <p:ph type="title"/>
          </p:nvPr>
        </p:nvSpPr>
        <p:spPr>
          <a:xfrm>
            <a:off x="0" y="-66044"/>
            <a:ext cx="30275213" cy="4800257"/>
          </a:xfrm>
          <a:solidFill>
            <a:schemeClr val="accent1"/>
          </a:solidFill>
        </p:spPr>
        <p:txBody>
          <a:bodyPr/>
          <a:lstStyle>
            <a:lvl1pPr>
              <a:defRPr b="1">
                <a:solidFill>
                  <a:schemeClr val="bg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0D53D8D8-3FBA-43D6-A1F2-A35D64E25677}"/>
              </a:ext>
            </a:extLst>
          </p:cNvPr>
          <p:cNvSpPr>
            <a:spLocks noGrp="1"/>
          </p:cNvSpPr>
          <p:nvPr>
            <p:ph idx="1"/>
          </p:nvPr>
        </p:nvSpPr>
        <p:spPr>
          <a:xfrm>
            <a:off x="1899179" y="6486561"/>
            <a:ext cx="26294613" cy="30451501"/>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DAC6EC27-E3DB-45BB-957E-C90AB0B49DB4}"/>
              </a:ext>
            </a:extLst>
          </p:cNvPr>
          <p:cNvGrpSpPr/>
          <p:nvPr/>
        </p:nvGrpSpPr>
        <p:grpSpPr>
          <a:xfrm>
            <a:off x="1961234" y="36263744"/>
            <a:ext cx="26232558" cy="7466217"/>
            <a:chOff x="789800" y="5810161"/>
            <a:chExt cx="10564000" cy="1196234"/>
          </a:xfrm>
        </p:grpSpPr>
        <p:pic>
          <p:nvPicPr>
            <p:cNvPr id="11" name="Picture 10" descr="A picture containing sunburst chart&#10;&#10;Description automatically generated">
              <a:extLst>
                <a:ext uri="{FF2B5EF4-FFF2-40B4-BE49-F238E27FC236}">
                  <a16:creationId xmlns:a16="http://schemas.microsoft.com/office/drawing/2014/main" id="{84C16525-A67A-47D7-8220-C00BF88D9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00" y="6014541"/>
              <a:ext cx="734200" cy="787475"/>
            </a:xfrm>
            <a:prstGeom prst="rect">
              <a:avLst/>
            </a:prstGeom>
          </p:spPr>
        </p:pic>
        <p:pic>
          <p:nvPicPr>
            <p:cNvPr id="12" name="Picture 11" descr="Logo&#10;&#10;Description automatically generated">
              <a:extLst>
                <a:ext uri="{FF2B5EF4-FFF2-40B4-BE49-F238E27FC236}">
                  <a16:creationId xmlns:a16="http://schemas.microsoft.com/office/drawing/2014/main" id="{1D8F2F28-F84F-4D83-B744-7083BAAB6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014" y="6017281"/>
              <a:ext cx="514786" cy="784735"/>
            </a:xfrm>
            <a:prstGeom prst="rect">
              <a:avLst/>
            </a:prstGeom>
          </p:spPr>
        </p:pic>
        <p:pic>
          <p:nvPicPr>
            <p:cNvPr id="13" name="Picture 12" descr="Logo&#10;&#10;Description automatically generated">
              <a:extLst>
                <a:ext uri="{FF2B5EF4-FFF2-40B4-BE49-F238E27FC236}">
                  <a16:creationId xmlns:a16="http://schemas.microsoft.com/office/drawing/2014/main" id="{E122ABCC-C631-4F28-B4E1-C1E0B5E2C9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48" y="5810161"/>
              <a:ext cx="1399104" cy="1196234"/>
            </a:xfrm>
            <a:prstGeom prst="rect">
              <a:avLst/>
            </a:prstGeom>
          </p:spPr>
        </p:pic>
      </p:grpSp>
    </p:spTree>
    <p:extLst>
      <p:ext uri="{BB962C8B-B14F-4D97-AF65-F5344CB8AC3E}">
        <p14:creationId xmlns:p14="http://schemas.microsoft.com/office/powerpoint/2010/main" val="2407753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AF282D-C0AE-4BF4-9393-E51CEB452BC8}"/>
              </a:ext>
            </a:extLst>
          </p:cNvPr>
          <p:cNvSpPr>
            <a:spLocks noGrp="1"/>
          </p:cNvSpPr>
          <p:nvPr>
            <p:ph sz="half" idx="1"/>
          </p:nvPr>
        </p:nvSpPr>
        <p:spPr>
          <a:xfrm>
            <a:off x="1624139" y="7822585"/>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60A754D-D402-4B32-B77D-0C9D47277E26}"/>
              </a:ext>
            </a:extLst>
          </p:cNvPr>
          <p:cNvSpPr>
            <a:spLocks noGrp="1"/>
          </p:cNvSpPr>
          <p:nvPr>
            <p:ph sz="half" idx="2"/>
          </p:nvPr>
        </p:nvSpPr>
        <p:spPr>
          <a:xfrm>
            <a:off x="14869544" y="7822585"/>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F161790-0E75-4A6D-B514-CA2A98EAA501}"/>
              </a:ext>
            </a:extLst>
          </p:cNvPr>
          <p:cNvSpPr>
            <a:spLocks noGrp="1"/>
          </p:cNvSpPr>
          <p:nvPr>
            <p:ph type="title"/>
          </p:nvPr>
        </p:nvSpPr>
        <p:spPr>
          <a:xfrm>
            <a:off x="0" y="-66044"/>
            <a:ext cx="30275213" cy="4800257"/>
          </a:xfrm>
          <a:solidFill>
            <a:schemeClr val="accent1"/>
          </a:solidFill>
        </p:spPr>
        <p:txBody>
          <a:bodyPr/>
          <a:lstStyle>
            <a:lvl1pPr>
              <a:defRPr b="1">
                <a:solidFill>
                  <a:schemeClr val="bg1"/>
                </a:solidFill>
                <a:latin typeface="+mn-lt"/>
              </a:defRPr>
            </a:lvl1pPr>
          </a:lstStyle>
          <a:p>
            <a:r>
              <a:rPr lang="en-US"/>
              <a:t>Click to edit Master title style</a:t>
            </a:r>
          </a:p>
        </p:txBody>
      </p:sp>
      <p:grpSp>
        <p:nvGrpSpPr>
          <p:cNvPr id="9" name="Group 8">
            <a:extLst>
              <a:ext uri="{FF2B5EF4-FFF2-40B4-BE49-F238E27FC236}">
                <a16:creationId xmlns:a16="http://schemas.microsoft.com/office/drawing/2014/main" id="{C5F2F53B-F999-4752-BFDF-158922C61AA3}"/>
              </a:ext>
            </a:extLst>
          </p:cNvPr>
          <p:cNvGrpSpPr/>
          <p:nvPr/>
        </p:nvGrpSpPr>
        <p:grpSpPr>
          <a:xfrm>
            <a:off x="1961234" y="36263744"/>
            <a:ext cx="26232558" cy="7466217"/>
            <a:chOff x="789800" y="5810161"/>
            <a:chExt cx="10564000" cy="1196234"/>
          </a:xfrm>
        </p:grpSpPr>
        <p:pic>
          <p:nvPicPr>
            <p:cNvPr id="10" name="Picture 9" descr="A picture containing sunburst chart&#10;&#10;Description automatically generated">
              <a:extLst>
                <a:ext uri="{FF2B5EF4-FFF2-40B4-BE49-F238E27FC236}">
                  <a16:creationId xmlns:a16="http://schemas.microsoft.com/office/drawing/2014/main" id="{95A3B48E-301E-4CB2-81C2-DB29EA841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00" y="6014541"/>
              <a:ext cx="734200" cy="787475"/>
            </a:xfrm>
            <a:prstGeom prst="rect">
              <a:avLst/>
            </a:prstGeom>
          </p:spPr>
        </p:pic>
        <p:pic>
          <p:nvPicPr>
            <p:cNvPr id="11" name="Picture 10" descr="Logo&#10;&#10;Description automatically generated">
              <a:extLst>
                <a:ext uri="{FF2B5EF4-FFF2-40B4-BE49-F238E27FC236}">
                  <a16:creationId xmlns:a16="http://schemas.microsoft.com/office/drawing/2014/main" id="{D2A1C8C8-EB03-4752-925A-AB96FCFD9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014" y="6017281"/>
              <a:ext cx="514786" cy="784735"/>
            </a:xfrm>
            <a:prstGeom prst="rect">
              <a:avLst/>
            </a:prstGeom>
          </p:spPr>
        </p:pic>
        <p:pic>
          <p:nvPicPr>
            <p:cNvPr id="12" name="Picture 11" descr="Logo&#10;&#10;Description automatically generated">
              <a:extLst>
                <a:ext uri="{FF2B5EF4-FFF2-40B4-BE49-F238E27FC236}">
                  <a16:creationId xmlns:a16="http://schemas.microsoft.com/office/drawing/2014/main" id="{F3DAE2AB-3215-44E5-A726-840F3E84F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6448" y="5810161"/>
              <a:ext cx="1399104" cy="1196234"/>
            </a:xfrm>
            <a:prstGeom prst="rect">
              <a:avLst/>
            </a:prstGeom>
          </p:spPr>
        </p:pic>
      </p:grpSp>
    </p:spTree>
    <p:extLst>
      <p:ext uri="{BB962C8B-B14F-4D97-AF65-F5344CB8AC3E}">
        <p14:creationId xmlns:p14="http://schemas.microsoft.com/office/powerpoint/2010/main" val="126207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357E5F-9A2F-4C17-AEA1-F2C0297DD37A}"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AF13A-6971-4C76-BB4C-A1A01B88D8D8}" type="slidenum">
              <a:rPr lang="en-US" smtClean="0"/>
              <a:t>‹#›</a:t>
            </a:fld>
            <a:endParaRPr lang="en-US"/>
          </a:p>
        </p:txBody>
      </p:sp>
    </p:spTree>
    <p:extLst>
      <p:ext uri="{BB962C8B-B14F-4D97-AF65-F5344CB8AC3E}">
        <p14:creationId xmlns:p14="http://schemas.microsoft.com/office/powerpoint/2010/main" val="419851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04F2F-DA73-4800-81F4-C8694B08D8BA}"/>
              </a:ext>
            </a:extLst>
          </p:cNvPr>
          <p:cNvSpPr>
            <a:spLocks noGrp="1"/>
          </p:cNvSpPr>
          <p:nvPr>
            <p:ph type="title"/>
          </p:nvPr>
        </p:nvSpPr>
        <p:spPr>
          <a:xfrm>
            <a:off x="2081421" y="2278907"/>
            <a:ext cx="26112371" cy="82734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CD9F1-8639-4179-83AB-5575B0C1809E}"/>
              </a:ext>
            </a:extLst>
          </p:cNvPr>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72B1C-5FC3-4826-BC4F-E82C84D2110C}"/>
              </a:ext>
            </a:extLst>
          </p:cNvPr>
          <p:cNvSpPr>
            <a:spLocks noGrp="1"/>
          </p:cNvSpPr>
          <p:nvPr>
            <p:ph type="dt" sz="half" idx="2"/>
          </p:nvPr>
        </p:nvSpPr>
        <p:spPr>
          <a:xfrm>
            <a:off x="2081421" y="39672750"/>
            <a:ext cx="6811923" cy="2278904"/>
          </a:xfrm>
          <a:prstGeom prst="rect">
            <a:avLst/>
          </a:prstGeom>
        </p:spPr>
        <p:txBody>
          <a:bodyPr vert="horz" lIns="91440" tIns="45720" rIns="91440" bIns="45720" rtlCol="0" anchor="ctr"/>
          <a:lstStyle>
            <a:lvl1pPr algn="l">
              <a:defRPr sz="2980">
                <a:solidFill>
                  <a:schemeClr val="tx1">
                    <a:tint val="75000"/>
                  </a:schemeClr>
                </a:solidFill>
              </a:defRPr>
            </a:lvl1pPr>
          </a:lstStyle>
          <a:p>
            <a:fld id="{78357E5F-9A2F-4C17-AEA1-F2C0297DD37A}" type="datetimeFigureOut">
              <a:rPr lang="en-US" smtClean="0"/>
              <a:t>11/5/2021</a:t>
            </a:fld>
            <a:endParaRPr lang="en-US"/>
          </a:p>
        </p:txBody>
      </p:sp>
      <p:sp>
        <p:nvSpPr>
          <p:cNvPr id="5" name="Footer Placeholder 4">
            <a:extLst>
              <a:ext uri="{FF2B5EF4-FFF2-40B4-BE49-F238E27FC236}">
                <a16:creationId xmlns:a16="http://schemas.microsoft.com/office/drawing/2014/main" id="{2135C528-2721-4C85-AE88-AF6FDC0F135F}"/>
              </a:ext>
            </a:extLst>
          </p:cNvPr>
          <p:cNvSpPr>
            <a:spLocks noGrp="1"/>
          </p:cNvSpPr>
          <p:nvPr>
            <p:ph type="ftr" sz="quarter" idx="3"/>
          </p:nvPr>
        </p:nvSpPr>
        <p:spPr>
          <a:xfrm>
            <a:off x="10028665" y="39672750"/>
            <a:ext cx="10217884" cy="2278904"/>
          </a:xfrm>
          <a:prstGeom prst="rect">
            <a:avLst/>
          </a:prstGeom>
        </p:spPr>
        <p:txBody>
          <a:bodyPr vert="horz" lIns="91440" tIns="45720" rIns="91440" bIns="45720" rtlCol="0" anchor="ctr"/>
          <a:lstStyle>
            <a:lvl1pPr algn="ctr">
              <a:defRPr sz="29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647C44-E5FD-4C65-8F11-1C9BFE99A08D}"/>
              </a:ext>
            </a:extLst>
          </p:cNvPr>
          <p:cNvSpPr>
            <a:spLocks noGrp="1"/>
          </p:cNvSpPr>
          <p:nvPr>
            <p:ph type="sldNum" sz="quarter" idx="4"/>
          </p:nvPr>
        </p:nvSpPr>
        <p:spPr>
          <a:xfrm>
            <a:off x="21381869" y="39672750"/>
            <a:ext cx="6811923" cy="2278904"/>
          </a:xfrm>
          <a:prstGeom prst="rect">
            <a:avLst/>
          </a:prstGeom>
        </p:spPr>
        <p:txBody>
          <a:bodyPr vert="horz" lIns="91440" tIns="45720" rIns="91440" bIns="45720" rtlCol="0" anchor="ctr"/>
          <a:lstStyle>
            <a:lvl1pPr algn="r">
              <a:defRPr sz="2980">
                <a:solidFill>
                  <a:schemeClr val="tx1">
                    <a:tint val="75000"/>
                  </a:schemeClr>
                </a:solidFill>
              </a:defRPr>
            </a:lvl1pPr>
          </a:lstStyle>
          <a:p>
            <a:fld id="{BE8AF13A-6971-4C76-BB4C-A1A01B88D8D8}" type="slidenum">
              <a:rPr lang="en-US" smtClean="0"/>
              <a:t>‹#›</a:t>
            </a:fld>
            <a:endParaRPr lang="en-US"/>
          </a:p>
        </p:txBody>
      </p:sp>
    </p:spTree>
    <p:extLst>
      <p:ext uri="{BB962C8B-B14F-4D97-AF65-F5344CB8AC3E}">
        <p14:creationId xmlns:p14="http://schemas.microsoft.com/office/powerpoint/2010/main" val="18724979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2270638" rtl="0" eaLnBrk="1" latinLnBrk="0" hangingPunct="1">
        <a:lnSpc>
          <a:spcPct val="90000"/>
        </a:lnSpc>
        <a:spcBef>
          <a:spcPct val="0"/>
        </a:spcBef>
        <a:buNone/>
        <a:defRPr sz="10926" kern="1200">
          <a:solidFill>
            <a:schemeClr val="tx1"/>
          </a:solidFill>
          <a:latin typeface="+mj-lt"/>
          <a:ea typeface="+mj-ea"/>
          <a:cs typeface="+mj-cs"/>
        </a:defRPr>
      </a:lvl1pPr>
    </p:titleStyle>
    <p:bodyStyle>
      <a:lvl1pPr marL="567660" indent="-567660" algn="l" defTabSz="2270638" rtl="0" eaLnBrk="1" latinLnBrk="0" hangingPunct="1">
        <a:lnSpc>
          <a:spcPct val="90000"/>
        </a:lnSpc>
        <a:spcBef>
          <a:spcPts val="2483"/>
        </a:spcBef>
        <a:buFont typeface="Arial" panose="020B0604020202020204" pitchFamily="34" charset="0"/>
        <a:buChar char="•"/>
        <a:defRPr sz="6953" kern="1200">
          <a:solidFill>
            <a:schemeClr val="tx1"/>
          </a:solidFill>
          <a:latin typeface="+mn-lt"/>
          <a:ea typeface="+mn-ea"/>
          <a:cs typeface="+mn-cs"/>
        </a:defRPr>
      </a:lvl1pPr>
      <a:lvl2pPr marL="1702979" indent="-567660" algn="l" defTabSz="2270638" rtl="0" eaLnBrk="1" latinLnBrk="0" hangingPunct="1">
        <a:lnSpc>
          <a:spcPct val="90000"/>
        </a:lnSpc>
        <a:spcBef>
          <a:spcPts val="1242"/>
        </a:spcBef>
        <a:buFont typeface="Arial" panose="020B0604020202020204" pitchFamily="34" charset="0"/>
        <a:buChar char="•"/>
        <a:defRPr sz="5960" kern="1200">
          <a:solidFill>
            <a:schemeClr val="tx1"/>
          </a:solidFill>
          <a:latin typeface="+mn-lt"/>
          <a:ea typeface="+mn-ea"/>
          <a:cs typeface="+mn-cs"/>
        </a:defRPr>
      </a:lvl2pPr>
      <a:lvl3pPr marL="2838298" indent="-567660" algn="l" defTabSz="2270638" rtl="0" eaLnBrk="1" latinLnBrk="0" hangingPunct="1">
        <a:lnSpc>
          <a:spcPct val="90000"/>
        </a:lnSpc>
        <a:spcBef>
          <a:spcPts val="1242"/>
        </a:spcBef>
        <a:buFont typeface="Arial" panose="020B0604020202020204" pitchFamily="34" charset="0"/>
        <a:buChar char="•"/>
        <a:defRPr sz="4966" kern="1200">
          <a:solidFill>
            <a:schemeClr val="tx1"/>
          </a:solidFill>
          <a:latin typeface="+mn-lt"/>
          <a:ea typeface="+mn-ea"/>
          <a:cs typeface="+mn-cs"/>
        </a:defRPr>
      </a:lvl3pPr>
      <a:lvl4pPr marL="3973617"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4pPr>
      <a:lvl5pPr marL="5108936"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5pPr>
      <a:lvl6pPr marL="6244255"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6pPr>
      <a:lvl7pPr marL="7379574"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7pPr>
      <a:lvl8pPr marL="8514893"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8pPr>
      <a:lvl9pPr marL="9650212"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9pPr>
    </p:bodyStyle>
    <p:otherStyle>
      <a:defPPr>
        <a:defRPr lang="en-US"/>
      </a:defPPr>
      <a:lvl1pPr marL="0" algn="l" defTabSz="2270638" rtl="0" eaLnBrk="1" latinLnBrk="0" hangingPunct="1">
        <a:defRPr sz="4470" kern="1200">
          <a:solidFill>
            <a:schemeClr val="tx1"/>
          </a:solidFill>
          <a:latin typeface="+mn-lt"/>
          <a:ea typeface="+mn-ea"/>
          <a:cs typeface="+mn-cs"/>
        </a:defRPr>
      </a:lvl1pPr>
      <a:lvl2pPr marL="1135319" algn="l" defTabSz="2270638" rtl="0" eaLnBrk="1" latinLnBrk="0" hangingPunct="1">
        <a:defRPr sz="4470" kern="1200">
          <a:solidFill>
            <a:schemeClr val="tx1"/>
          </a:solidFill>
          <a:latin typeface="+mn-lt"/>
          <a:ea typeface="+mn-ea"/>
          <a:cs typeface="+mn-cs"/>
        </a:defRPr>
      </a:lvl2pPr>
      <a:lvl3pPr marL="2270638" algn="l" defTabSz="2270638" rtl="0" eaLnBrk="1" latinLnBrk="0" hangingPunct="1">
        <a:defRPr sz="4470" kern="1200">
          <a:solidFill>
            <a:schemeClr val="tx1"/>
          </a:solidFill>
          <a:latin typeface="+mn-lt"/>
          <a:ea typeface="+mn-ea"/>
          <a:cs typeface="+mn-cs"/>
        </a:defRPr>
      </a:lvl3pPr>
      <a:lvl4pPr marL="3405957" algn="l" defTabSz="2270638" rtl="0" eaLnBrk="1" latinLnBrk="0" hangingPunct="1">
        <a:defRPr sz="4470" kern="1200">
          <a:solidFill>
            <a:schemeClr val="tx1"/>
          </a:solidFill>
          <a:latin typeface="+mn-lt"/>
          <a:ea typeface="+mn-ea"/>
          <a:cs typeface="+mn-cs"/>
        </a:defRPr>
      </a:lvl4pPr>
      <a:lvl5pPr marL="4541276" algn="l" defTabSz="2270638" rtl="0" eaLnBrk="1" latinLnBrk="0" hangingPunct="1">
        <a:defRPr sz="4470" kern="1200">
          <a:solidFill>
            <a:schemeClr val="tx1"/>
          </a:solidFill>
          <a:latin typeface="+mn-lt"/>
          <a:ea typeface="+mn-ea"/>
          <a:cs typeface="+mn-cs"/>
        </a:defRPr>
      </a:lvl5pPr>
      <a:lvl6pPr marL="5676595" algn="l" defTabSz="2270638" rtl="0" eaLnBrk="1" latinLnBrk="0" hangingPunct="1">
        <a:defRPr sz="4470" kern="1200">
          <a:solidFill>
            <a:schemeClr val="tx1"/>
          </a:solidFill>
          <a:latin typeface="+mn-lt"/>
          <a:ea typeface="+mn-ea"/>
          <a:cs typeface="+mn-cs"/>
        </a:defRPr>
      </a:lvl6pPr>
      <a:lvl7pPr marL="6811914" algn="l" defTabSz="2270638" rtl="0" eaLnBrk="1" latinLnBrk="0" hangingPunct="1">
        <a:defRPr sz="4470" kern="1200">
          <a:solidFill>
            <a:schemeClr val="tx1"/>
          </a:solidFill>
          <a:latin typeface="+mn-lt"/>
          <a:ea typeface="+mn-ea"/>
          <a:cs typeface="+mn-cs"/>
        </a:defRPr>
      </a:lvl7pPr>
      <a:lvl8pPr marL="7947233" algn="l" defTabSz="2270638" rtl="0" eaLnBrk="1" latinLnBrk="0" hangingPunct="1">
        <a:defRPr sz="4470" kern="1200">
          <a:solidFill>
            <a:schemeClr val="tx1"/>
          </a:solidFill>
          <a:latin typeface="+mn-lt"/>
          <a:ea typeface="+mn-ea"/>
          <a:cs typeface="+mn-cs"/>
        </a:defRPr>
      </a:lvl8pPr>
      <a:lvl9pPr marL="9082552" algn="l" defTabSz="2270638" rtl="0" eaLnBrk="1" latinLnBrk="0" hangingPunct="1">
        <a:defRPr sz="44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diagramLayout" Target="../diagrams/layout1.xml"/><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34.svg"/><Relationship Id="rId21" Type="http://schemas.openxmlformats.org/officeDocument/2006/relationships/image" Target="../media/image16.svg"/><Relationship Id="rId34" Type="http://schemas.openxmlformats.org/officeDocument/2006/relationships/image" Target="../media/image29.png"/><Relationship Id="rId42" Type="http://schemas.openxmlformats.org/officeDocument/2006/relationships/diagramData" Target="../diagrams/data2.xml"/><Relationship Id="rId47" Type="http://schemas.openxmlformats.org/officeDocument/2006/relationships/hyperlink" Target="http://www.capacitydev.org/" TargetMode="External"/><Relationship Id="rId50" Type="http://schemas.openxmlformats.org/officeDocument/2006/relationships/image" Target="../media/image39.jpeg"/><Relationship Id="rId55" Type="http://schemas.openxmlformats.org/officeDocument/2006/relationships/image" Target="../media/image44.png"/><Relationship Id="rId7" Type="http://schemas.openxmlformats.org/officeDocument/2006/relationships/image" Target="../media/image7.jpeg"/><Relationship Id="rId12" Type="http://schemas.openxmlformats.org/officeDocument/2006/relationships/diagramData" Target="../diagrams/data1.xml"/><Relationship Id="rId17" Type="http://schemas.openxmlformats.org/officeDocument/2006/relationships/image" Target="../media/image12.jpg"/><Relationship Id="rId25" Type="http://schemas.openxmlformats.org/officeDocument/2006/relationships/image" Target="../media/image20.svg"/><Relationship Id="rId33" Type="http://schemas.openxmlformats.org/officeDocument/2006/relationships/image" Target="../media/image28.svg"/><Relationship Id="rId38" Type="http://schemas.openxmlformats.org/officeDocument/2006/relationships/image" Target="../media/image33.png"/><Relationship Id="rId46" Type="http://schemas.microsoft.com/office/2007/relationships/diagramDrawing" Target="../diagrams/drawing2.xml"/><Relationship Id="rId2" Type="http://schemas.openxmlformats.org/officeDocument/2006/relationships/video" Target="../media/media1.mp4"/><Relationship Id="rId16" Type="http://schemas.microsoft.com/office/2007/relationships/diagramDrawing" Target="../diagrams/drawing1.xml"/><Relationship Id="rId20" Type="http://schemas.openxmlformats.org/officeDocument/2006/relationships/image" Target="../media/image15.png"/><Relationship Id="rId29" Type="http://schemas.openxmlformats.org/officeDocument/2006/relationships/image" Target="../media/image24.svg"/><Relationship Id="rId41" Type="http://schemas.openxmlformats.org/officeDocument/2006/relationships/image" Target="../media/image36.svg"/><Relationship Id="rId54" Type="http://schemas.openxmlformats.org/officeDocument/2006/relationships/image" Target="../media/image43.svg"/><Relationship Id="rId1" Type="http://schemas.microsoft.com/office/2007/relationships/media" Target="../media/media1.mp4"/><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19.png"/><Relationship Id="rId32" Type="http://schemas.openxmlformats.org/officeDocument/2006/relationships/image" Target="../media/image27.png"/><Relationship Id="rId37" Type="http://schemas.openxmlformats.org/officeDocument/2006/relationships/image" Target="../media/image32.svg"/><Relationship Id="rId40" Type="http://schemas.openxmlformats.org/officeDocument/2006/relationships/image" Target="../media/image35.png"/><Relationship Id="rId45" Type="http://schemas.openxmlformats.org/officeDocument/2006/relationships/diagramColors" Target="../diagrams/colors2.xml"/><Relationship Id="rId53" Type="http://schemas.openxmlformats.org/officeDocument/2006/relationships/image" Target="../media/image42.png"/><Relationship Id="rId5" Type="http://schemas.openxmlformats.org/officeDocument/2006/relationships/image" Target="../media/image5.jpeg"/><Relationship Id="rId15" Type="http://schemas.openxmlformats.org/officeDocument/2006/relationships/diagramColors" Target="../diagrams/colors1.xml"/><Relationship Id="rId23" Type="http://schemas.openxmlformats.org/officeDocument/2006/relationships/image" Target="../media/image18.svg"/><Relationship Id="rId28" Type="http://schemas.openxmlformats.org/officeDocument/2006/relationships/image" Target="../media/image23.png"/><Relationship Id="rId36" Type="http://schemas.openxmlformats.org/officeDocument/2006/relationships/image" Target="../media/image31.png"/><Relationship Id="rId49" Type="http://schemas.openxmlformats.org/officeDocument/2006/relationships/image" Target="../media/image38.png"/><Relationship Id="rId10" Type="http://schemas.openxmlformats.org/officeDocument/2006/relationships/image" Target="../media/image10.jpeg"/><Relationship Id="rId19" Type="http://schemas.openxmlformats.org/officeDocument/2006/relationships/image" Target="../media/image14.svg"/><Relationship Id="rId31" Type="http://schemas.openxmlformats.org/officeDocument/2006/relationships/image" Target="../media/image26.svg"/><Relationship Id="rId44" Type="http://schemas.openxmlformats.org/officeDocument/2006/relationships/diagramQuickStyle" Target="../diagrams/quickStyle2.xml"/><Relationship Id="rId52" Type="http://schemas.openxmlformats.org/officeDocument/2006/relationships/image" Target="../media/image41.sv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diagramQuickStyle" Target="../diagrams/quickStyle1.xml"/><Relationship Id="rId22" Type="http://schemas.openxmlformats.org/officeDocument/2006/relationships/image" Target="../media/image17.png"/><Relationship Id="rId27" Type="http://schemas.openxmlformats.org/officeDocument/2006/relationships/image" Target="../media/image22.svg"/><Relationship Id="rId30" Type="http://schemas.openxmlformats.org/officeDocument/2006/relationships/image" Target="../media/image25.png"/><Relationship Id="rId35" Type="http://schemas.openxmlformats.org/officeDocument/2006/relationships/image" Target="../media/image30.svg"/><Relationship Id="rId43" Type="http://schemas.openxmlformats.org/officeDocument/2006/relationships/diagramLayout" Target="../diagrams/layout2.xml"/><Relationship Id="rId48" Type="http://schemas.openxmlformats.org/officeDocument/2006/relationships/image" Target="../media/image37.png"/><Relationship Id="rId8" Type="http://schemas.openxmlformats.org/officeDocument/2006/relationships/image" Target="../media/image8.jpeg"/><Relationship Id="rId51" Type="http://schemas.openxmlformats.org/officeDocument/2006/relationships/image" Target="../media/image40.png"/><Relationship Id="rId3"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226" descr="A picture containing person&#10;&#10;Description automatically generated">
            <a:extLst>
              <a:ext uri="{FF2B5EF4-FFF2-40B4-BE49-F238E27FC236}">
                <a16:creationId xmlns:a16="http://schemas.microsoft.com/office/drawing/2014/main" id="{D284E220-1CF7-4617-A0C1-4322554FA9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4477" y="32483069"/>
            <a:ext cx="5842804" cy="4386489"/>
          </a:xfrm>
          <a:prstGeom prst="rect">
            <a:avLst/>
          </a:prstGeom>
        </p:spPr>
      </p:pic>
      <p:pic>
        <p:nvPicPr>
          <p:cNvPr id="342" name="Picture 341" descr="A group of people wearing masks&#10;&#10;Description automatically generated with low confidence">
            <a:extLst>
              <a:ext uri="{FF2B5EF4-FFF2-40B4-BE49-F238E27FC236}">
                <a16:creationId xmlns:a16="http://schemas.microsoft.com/office/drawing/2014/main" id="{F407B5F5-03AF-41F5-B64C-34242A4257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803"/>
          <a:stretch/>
        </p:blipFill>
        <p:spPr>
          <a:xfrm>
            <a:off x="17935215" y="32500607"/>
            <a:ext cx="6941911" cy="4335957"/>
          </a:xfrm>
          <a:prstGeom prst="rect">
            <a:avLst/>
          </a:prstGeom>
        </p:spPr>
      </p:pic>
      <p:pic>
        <p:nvPicPr>
          <p:cNvPr id="340" name="Picture 339" descr="A child reading a book&#10;&#10;Description automatically generated with medium confidence">
            <a:extLst>
              <a:ext uri="{FF2B5EF4-FFF2-40B4-BE49-F238E27FC236}">
                <a16:creationId xmlns:a16="http://schemas.microsoft.com/office/drawing/2014/main" id="{6864CAA1-BEDB-494F-A7ED-D9585DC2C9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135" y="32510181"/>
            <a:ext cx="5770305" cy="4332061"/>
          </a:xfrm>
          <a:prstGeom prst="rect">
            <a:avLst/>
          </a:prstGeom>
        </p:spPr>
      </p:pic>
      <p:pic>
        <p:nvPicPr>
          <p:cNvPr id="338" name="Picture 337" descr="A group of people sitting on the floor&#10;&#10;Description automatically generated with medium confidence">
            <a:extLst>
              <a:ext uri="{FF2B5EF4-FFF2-40B4-BE49-F238E27FC236}">
                <a16:creationId xmlns:a16="http://schemas.microsoft.com/office/drawing/2014/main" id="{495BB920-BC97-4706-BC33-323A11A60A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1900" y="32509893"/>
            <a:ext cx="5729713" cy="4301586"/>
          </a:xfrm>
          <a:prstGeom prst="rect">
            <a:avLst/>
          </a:prstGeom>
        </p:spPr>
      </p:pic>
      <p:pic>
        <p:nvPicPr>
          <p:cNvPr id="336" name="Picture 335" descr="A picture containing person&#10;&#10;Description automatically generated">
            <a:extLst>
              <a:ext uri="{FF2B5EF4-FFF2-40B4-BE49-F238E27FC236}">
                <a16:creationId xmlns:a16="http://schemas.microsoft.com/office/drawing/2014/main" id="{5D1F49F9-0A3A-423E-89A0-B866E8A139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2186" y="32509893"/>
            <a:ext cx="5729714" cy="4301587"/>
          </a:xfrm>
          <a:prstGeom prst="rect">
            <a:avLst/>
          </a:prstGeom>
        </p:spPr>
      </p:pic>
      <p:pic>
        <p:nvPicPr>
          <p:cNvPr id="323" name="Picture 322" descr="A group of people in a room&#10;&#10;Description automatically generated with medium confidence">
            <a:extLst>
              <a:ext uri="{FF2B5EF4-FFF2-40B4-BE49-F238E27FC236}">
                <a16:creationId xmlns:a16="http://schemas.microsoft.com/office/drawing/2014/main" id="{E96F06CC-A3D8-4B4F-8CE5-AEF5CAF811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6" t="32023" r="11372" b="27038"/>
          <a:stretch/>
        </p:blipFill>
        <p:spPr>
          <a:xfrm>
            <a:off x="14932358" y="19699754"/>
            <a:ext cx="14518942" cy="5055979"/>
          </a:xfrm>
          <a:prstGeom prst="rect">
            <a:avLst/>
          </a:prstGeom>
        </p:spPr>
      </p:pic>
      <p:pic>
        <p:nvPicPr>
          <p:cNvPr id="321" name="Picture 320" descr="A picture containing person, outdoor, grass, child&#10;&#10;Description automatically generated">
            <a:extLst>
              <a:ext uri="{FF2B5EF4-FFF2-40B4-BE49-F238E27FC236}">
                <a16:creationId xmlns:a16="http://schemas.microsoft.com/office/drawing/2014/main" id="{45B837C3-C00A-4AB2-8195-80804A2E9F5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9281" b="24540"/>
          <a:stretch/>
        </p:blipFill>
        <p:spPr>
          <a:xfrm>
            <a:off x="1140658" y="19698447"/>
            <a:ext cx="14572627" cy="5052181"/>
          </a:xfrm>
          <a:prstGeom prst="rect">
            <a:avLst/>
          </a:prstGeom>
        </p:spPr>
      </p:pic>
      <p:sp>
        <p:nvSpPr>
          <p:cNvPr id="2" name="Rectangle 1"/>
          <p:cNvSpPr/>
          <p:nvPr/>
        </p:nvSpPr>
        <p:spPr>
          <a:xfrm>
            <a:off x="-1" y="0"/>
            <a:ext cx="30275213" cy="2361345"/>
          </a:xfrm>
          <a:prstGeom prst="rect">
            <a:avLst/>
          </a:prstGeom>
          <a:solidFill>
            <a:srgbClr val="FFA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3"/>
          </a:p>
        </p:txBody>
      </p:sp>
      <p:sp>
        <p:nvSpPr>
          <p:cNvPr id="3" name="Text Box 5"/>
          <p:cNvSpPr txBox="1">
            <a:spLocks noChangeArrowheads="1"/>
          </p:cNvSpPr>
          <p:nvPr/>
        </p:nvSpPr>
        <p:spPr bwMode="auto">
          <a:xfrm>
            <a:off x="5219701" y="607513"/>
            <a:ext cx="19183350" cy="916487"/>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ct val="0"/>
              </a:spcBef>
              <a:spcAft>
                <a:spcPct val="0"/>
              </a:spcAft>
            </a:pPr>
            <a:r>
              <a:rPr lang="en-US" altLang="en-US" sz="3400" b="1" dirty="0">
                <a:solidFill>
                  <a:schemeClr val="bg1"/>
                </a:solidFill>
                <a:latin typeface="Verdana" panose="020B0604030504040204" pitchFamily="34" charset="0"/>
                <a:ea typeface="Verdana" panose="020B0604030504040204" pitchFamily="34" charset="0"/>
              </a:rPr>
              <a:t>Enablers and barriers to viral load suppression among orphans and vulnerable children and adolescents living with HIV in South Africa</a:t>
            </a:r>
            <a:endParaRPr lang="en-US" altLang="en-US" sz="3400" dirty="0">
              <a:solidFill>
                <a:schemeClr val="bg1"/>
              </a:solidFill>
              <a:latin typeface="Verdana" panose="020B0604030504040204" pitchFamily="34" charset="0"/>
              <a:ea typeface="Verdana" panose="020B0604030504040204" pitchFamily="34" charset="0"/>
            </a:endParaRPr>
          </a:p>
        </p:txBody>
      </p:sp>
      <p:sp>
        <p:nvSpPr>
          <p:cNvPr id="4" name="Text Box 3"/>
          <p:cNvSpPr txBox="1">
            <a:spLocks noChangeArrowheads="1"/>
          </p:cNvSpPr>
          <p:nvPr/>
        </p:nvSpPr>
        <p:spPr bwMode="auto">
          <a:xfrm>
            <a:off x="1142718" y="3539964"/>
            <a:ext cx="13728722" cy="5837304"/>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800" b="1" dirty="0">
                <a:solidFill>
                  <a:srgbClr val="E0001B"/>
                </a:solidFill>
                <a:latin typeface="Verdana" panose="020B0604030504040204" pitchFamily="34" charset="0"/>
                <a:ea typeface="Verdana" panose="020B0604030504040204" pitchFamily="34" charset="0"/>
              </a:rPr>
              <a:t>Background</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The </a:t>
            </a:r>
            <a:r>
              <a:rPr lang="en-US" altLang="en-US" sz="2000" b="1" dirty="0">
                <a:solidFill>
                  <a:srgbClr val="000000"/>
                </a:solidFill>
                <a:latin typeface="Verdana" panose="020B0604030504040204" pitchFamily="34" charset="0"/>
                <a:ea typeface="Verdana" panose="020B0604030504040204" pitchFamily="34" charset="0"/>
              </a:rPr>
              <a:t>FHI 360 PEPFAR-funded </a:t>
            </a:r>
            <a:r>
              <a:rPr lang="en-US" altLang="en-US" sz="2000" dirty="0">
                <a:solidFill>
                  <a:srgbClr val="000000"/>
                </a:solidFill>
                <a:latin typeface="Verdana" panose="020B0604030504040204" pitchFamily="34" charset="0"/>
                <a:ea typeface="Verdana" panose="020B0604030504040204" pitchFamily="34" charset="0"/>
              </a:rPr>
              <a:t>Capacity Development and Support (</a:t>
            </a:r>
            <a:r>
              <a:rPr lang="en-US" altLang="en-US" sz="2000" b="1" dirty="0">
                <a:solidFill>
                  <a:srgbClr val="000000"/>
                </a:solidFill>
                <a:latin typeface="Verdana" panose="020B0604030504040204" pitchFamily="34" charset="0"/>
                <a:ea typeface="Verdana" panose="020B0604030504040204" pitchFamily="34" charset="0"/>
              </a:rPr>
              <a:t>CDS</a:t>
            </a:r>
            <a:r>
              <a:rPr lang="en-US" altLang="en-US" sz="2000" dirty="0">
                <a:solidFill>
                  <a:srgbClr val="000000"/>
                </a:solidFill>
                <a:latin typeface="Verdana" panose="020B0604030504040204" pitchFamily="34" charset="0"/>
                <a:ea typeface="Verdana" panose="020B0604030504040204" pitchFamily="34" charset="0"/>
              </a:rPr>
              <a:t>) program implements an Orphans, Vulnerable Children, and Youth (</a:t>
            </a:r>
            <a:r>
              <a:rPr lang="en-US" altLang="en-US" sz="2000" b="1" dirty="0">
                <a:solidFill>
                  <a:srgbClr val="000000"/>
                </a:solidFill>
                <a:latin typeface="Verdana" panose="020B0604030504040204" pitchFamily="34" charset="0"/>
                <a:ea typeface="Verdana" panose="020B0604030504040204" pitchFamily="34" charset="0"/>
              </a:rPr>
              <a:t>OVCY</a:t>
            </a:r>
            <a:r>
              <a:rPr lang="en-US" altLang="en-US" sz="2000" dirty="0">
                <a:solidFill>
                  <a:srgbClr val="000000"/>
                </a:solidFill>
                <a:latin typeface="Verdana" panose="020B0604030504040204" pitchFamily="34" charset="0"/>
                <a:ea typeface="Verdana" panose="020B0604030504040204" pitchFamily="34" charset="0"/>
              </a:rPr>
              <a:t>) </a:t>
            </a:r>
            <a:r>
              <a:rPr lang="en-US" altLang="en-US" sz="2000" b="1" dirty="0">
                <a:solidFill>
                  <a:srgbClr val="000000"/>
                </a:solidFill>
                <a:latin typeface="Verdana" panose="020B0604030504040204" pitchFamily="34" charset="0"/>
                <a:ea typeface="Verdana" panose="020B0604030504040204" pitchFamily="34" charset="0"/>
              </a:rPr>
              <a:t>Family Strengthening </a:t>
            </a:r>
            <a:r>
              <a:rPr lang="en-US" altLang="en-US" sz="2000" dirty="0">
                <a:solidFill>
                  <a:srgbClr val="000000"/>
                </a:solidFill>
                <a:latin typeface="Verdana" panose="020B0604030504040204" pitchFamily="34" charset="0"/>
                <a:ea typeface="Verdana" panose="020B0604030504040204" pitchFamily="34" charset="0"/>
              </a:rPr>
              <a:t>project on behalf of </a:t>
            </a:r>
            <a:r>
              <a:rPr lang="en-US" altLang="en-US" sz="2000" b="1" dirty="0">
                <a:solidFill>
                  <a:srgbClr val="000000"/>
                </a:solidFill>
                <a:latin typeface="Verdana" panose="020B0604030504040204" pitchFamily="34" charset="0"/>
                <a:ea typeface="Verdana" panose="020B0604030504040204" pitchFamily="34" charset="0"/>
              </a:rPr>
              <a:t>USAID</a:t>
            </a:r>
            <a:r>
              <a:rPr lang="en-US" altLang="en-US" sz="2000" dirty="0">
                <a:solidFill>
                  <a:srgbClr val="000000"/>
                </a:solidFill>
                <a:latin typeface="Verdana" panose="020B0604030504040204" pitchFamily="34" charset="0"/>
                <a:ea typeface="Verdana" panose="020B0604030504040204" pitchFamily="34" charset="0"/>
              </a:rPr>
              <a:t> in </a:t>
            </a:r>
            <a:r>
              <a:rPr lang="en-US" altLang="en-US" sz="2000" b="1" dirty="0">
                <a:solidFill>
                  <a:srgbClr val="000000"/>
                </a:solidFill>
                <a:latin typeface="Verdana" panose="020B0604030504040204" pitchFamily="34" charset="0"/>
                <a:ea typeface="Verdana" panose="020B0604030504040204" pitchFamily="34" charset="0"/>
              </a:rPr>
              <a:t>South Africa</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The </a:t>
            </a:r>
            <a:r>
              <a:rPr lang="en-US" altLang="en-US" sz="2000" b="1" dirty="0">
                <a:solidFill>
                  <a:srgbClr val="000000"/>
                </a:solidFill>
                <a:latin typeface="Verdana" panose="020B0604030504040204" pitchFamily="34" charset="0"/>
                <a:ea typeface="Verdana" panose="020B0604030504040204" pitchFamily="34" charset="0"/>
              </a:rPr>
              <a:t>goal</a:t>
            </a:r>
            <a:r>
              <a:rPr lang="en-US" altLang="en-US" sz="2000" dirty="0">
                <a:solidFill>
                  <a:srgbClr val="000000"/>
                </a:solidFill>
                <a:latin typeface="Verdana" panose="020B0604030504040204" pitchFamily="34" charset="0"/>
                <a:ea typeface="Verdana" panose="020B0604030504040204" pitchFamily="34" charset="0"/>
              </a:rPr>
              <a:t> of the CDS OVCY Family Strengthening project to </a:t>
            </a:r>
            <a:r>
              <a:rPr lang="en-US" altLang="en-US" sz="2000" b="1" dirty="0">
                <a:solidFill>
                  <a:srgbClr val="000000"/>
                </a:solidFill>
                <a:latin typeface="Verdana" panose="020B0604030504040204" pitchFamily="34" charset="0"/>
                <a:ea typeface="Verdana" panose="020B0604030504040204" pitchFamily="34" charset="0"/>
              </a:rPr>
              <a:t>improve</a:t>
            </a:r>
            <a:r>
              <a:rPr lang="en-US" altLang="en-US" sz="2000" dirty="0">
                <a:solidFill>
                  <a:srgbClr val="000000"/>
                </a:solidFill>
                <a:latin typeface="Verdana" panose="020B0604030504040204" pitchFamily="34" charset="0"/>
                <a:ea typeface="Verdana" panose="020B0604030504040204" pitchFamily="34" charset="0"/>
              </a:rPr>
              <a:t> the </a:t>
            </a:r>
            <a:r>
              <a:rPr lang="en-US" altLang="en-US" sz="2000" b="1" dirty="0">
                <a:solidFill>
                  <a:srgbClr val="000000"/>
                </a:solidFill>
                <a:latin typeface="Verdana" panose="020B0604030504040204" pitchFamily="34" charset="0"/>
                <a:ea typeface="Verdana" panose="020B0604030504040204" pitchFamily="34" charset="0"/>
              </a:rPr>
              <a:t>health</a:t>
            </a:r>
            <a:r>
              <a:rPr lang="en-US" altLang="en-US" sz="2000" dirty="0">
                <a:solidFill>
                  <a:srgbClr val="000000"/>
                </a:solidFill>
                <a:latin typeface="Verdana" panose="020B0604030504040204" pitchFamily="34" charset="0"/>
                <a:ea typeface="Verdana" panose="020B0604030504040204" pitchFamily="34" charset="0"/>
              </a:rPr>
              <a:t> and </a:t>
            </a:r>
            <a:r>
              <a:rPr lang="en-US" altLang="en-US" sz="2000" b="1" dirty="0">
                <a:solidFill>
                  <a:srgbClr val="000000"/>
                </a:solidFill>
                <a:latin typeface="Verdana" panose="020B0604030504040204" pitchFamily="34" charset="0"/>
                <a:ea typeface="Verdana" panose="020B0604030504040204" pitchFamily="34" charset="0"/>
              </a:rPr>
              <a:t>well-being</a:t>
            </a:r>
            <a:r>
              <a:rPr lang="en-US" altLang="en-US" sz="2000" dirty="0">
                <a:solidFill>
                  <a:srgbClr val="000000"/>
                </a:solidFill>
                <a:latin typeface="Verdana" panose="020B0604030504040204" pitchFamily="34" charset="0"/>
                <a:ea typeface="Verdana" panose="020B0604030504040204" pitchFamily="34" charset="0"/>
              </a:rPr>
              <a:t> of children and families by </a:t>
            </a:r>
            <a:r>
              <a:rPr lang="en-US" altLang="en-US" sz="2000" b="1" dirty="0">
                <a:solidFill>
                  <a:srgbClr val="000000"/>
                </a:solidFill>
                <a:latin typeface="Verdana" panose="020B0604030504040204" pitchFamily="34" charset="0"/>
                <a:ea typeface="Verdana" panose="020B0604030504040204" pitchFamily="34" charset="0"/>
              </a:rPr>
              <a:t>mitigating</a:t>
            </a:r>
            <a:r>
              <a:rPr lang="en-US" altLang="en-US" sz="2000" dirty="0">
                <a:solidFill>
                  <a:srgbClr val="000000"/>
                </a:solidFill>
                <a:latin typeface="Verdana" panose="020B0604030504040204" pitchFamily="34" charset="0"/>
                <a:ea typeface="Verdana" panose="020B0604030504040204" pitchFamily="34" charset="0"/>
              </a:rPr>
              <a:t> the </a:t>
            </a:r>
            <a:r>
              <a:rPr lang="en-US" altLang="en-US" sz="2000" b="1" dirty="0">
                <a:solidFill>
                  <a:srgbClr val="000000"/>
                </a:solidFill>
                <a:latin typeface="Verdana" panose="020B0604030504040204" pitchFamily="34" charset="0"/>
                <a:ea typeface="Verdana" panose="020B0604030504040204" pitchFamily="34" charset="0"/>
              </a:rPr>
              <a:t>impact</a:t>
            </a:r>
            <a:r>
              <a:rPr lang="en-US" altLang="en-US" sz="2000" dirty="0">
                <a:solidFill>
                  <a:srgbClr val="000000"/>
                </a:solidFill>
                <a:latin typeface="Verdana" panose="020B0604030504040204" pitchFamily="34" charset="0"/>
                <a:ea typeface="Verdana" panose="020B0604030504040204" pitchFamily="34" charset="0"/>
              </a:rPr>
              <a:t> of </a:t>
            </a:r>
            <a:r>
              <a:rPr lang="en-US" altLang="en-US" sz="2000" b="1" dirty="0">
                <a:solidFill>
                  <a:srgbClr val="000000"/>
                </a:solidFill>
                <a:latin typeface="Verdana" panose="020B0604030504040204" pitchFamily="34" charset="0"/>
                <a:ea typeface="Verdana" panose="020B0604030504040204" pitchFamily="34" charset="0"/>
              </a:rPr>
              <a:t>HIV</a:t>
            </a:r>
            <a:r>
              <a:rPr lang="en-US" altLang="en-US" sz="2000" dirty="0">
                <a:solidFill>
                  <a:srgbClr val="000000"/>
                </a:solidFill>
                <a:latin typeface="Verdana" panose="020B0604030504040204" pitchFamily="34" charset="0"/>
                <a:ea typeface="Verdana" panose="020B0604030504040204" pitchFamily="34" charset="0"/>
              </a:rPr>
              <a:t> and </a:t>
            </a:r>
            <a:r>
              <a:rPr lang="en-US" altLang="en-US" sz="2000" b="1" dirty="0">
                <a:solidFill>
                  <a:srgbClr val="000000"/>
                </a:solidFill>
                <a:latin typeface="Verdana" panose="020B0604030504040204" pitchFamily="34" charset="0"/>
                <a:ea typeface="Verdana" panose="020B0604030504040204" pitchFamily="34" charset="0"/>
              </a:rPr>
              <a:t>AIDS</a:t>
            </a:r>
            <a:r>
              <a:rPr lang="en-US" altLang="en-US" sz="2000" dirty="0">
                <a:solidFill>
                  <a:srgbClr val="000000"/>
                </a:solidFill>
                <a:latin typeface="Verdana" panose="020B0604030504040204" pitchFamily="34" charset="0"/>
                <a:ea typeface="Verdana" panose="020B0604030504040204" pitchFamily="34" charset="0"/>
              </a:rPr>
              <a:t>, </a:t>
            </a:r>
            <a:r>
              <a:rPr lang="en-US" altLang="en-US" sz="2000" b="1" dirty="0">
                <a:solidFill>
                  <a:srgbClr val="000000"/>
                </a:solidFill>
                <a:latin typeface="Verdana" panose="020B0604030504040204" pitchFamily="34" charset="0"/>
                <a:ea typeface="Verdana" panose="020B0604030504040204" pitchFamily="34" charset="0"/>
              </a:rPr>
              <a:t>increasing</a:t>
            </a:r>
            <a:r>
              <a:rPr lang="en-US" altLang="en-US" sz="2000" dirty="0">
                <a:solidFill>
                  <a:srgbClr val="000000"/>
                </a:solidFill>
                <a:latin typeface="Verdana" panose="020B0604030504040204" pitchFamily="34" charset="0"/>
                <a:ea typeface="Verdana" panose="020B0604030504040204" pitchFamily="34" charset="0"/>
              </a:rPr>
              <a:t> children’s </a:t>
            </a:r>
            <a:r>
              <a:rPr lang="en-US" altLang="en-US" sz="2000" b="1" dirty="0">
                <a:solidFill>
                  <a:srgbClr val="000000"/>
                </a:solidFill>
                <a:latin typeface="Verdana" panose="020B0604030504040204" pitchFamily="34" charset="0"/>
                <a:ea typeface="Verdana" panose="020B0604030504040204" pitchFamily="34" charset="0"/>
              </a:rPr>
              <a:t>resilience</a:t>
            </a:r>
            <a:r>
              <a:rPr lang="en-US" altLang="en-US" sz="2000" dirty="0">
                <a:solidFill>
                  <a:srgbClr val="000000"/>
                </a:solidFill>
                <a:latin typeface="Verdana" panose="020B0604030504040204" pitchFamily="34" charset="0"/>
                <a:ea typeface="Verdana" panose="020B0604030504040204" pitchFamily="34" charset="0"/>
              </a:rPr>
              <a:t>, and </a:t>
            </a:r>
            <a:r>
              <a:rPr lang="en-US" altLang="en-US" sz="2000" b="1" dirty="0">
                <a:solidFill>
                  <a:srgbClr val="000000"/>
                </a:solidFill>
                <a:latin typeface="Verdana" panose="020B0604030504040204" pitchFamily="34" charset="0"/>
                <a:ea typeface="Verdana" panose="020B0604030504040204" pitchFamily="34" charset="0"/>
              </a:rPr>
              <a:t>reducing</a:t>
            </a:r>
            <a:r>
              <a:rPr lang="en-US" altLang="en-US" sz="2000" dirty="0">
                <a:solidFill>
                  <a:srgbClr val="000000"/>
                </a:solidFill>
                <a:latin typeface="Verdana" panose="020B0604030504040204" pitchFamily="34" charset="0"/>
                <a:ea typeface="Verdana" panose="020B0604030504040204" pitchFamily="34" charset="0"/>
              </a:rPr>
              <a:t> their </a:t>
            </a:r>
            <a:r>
              <a:rPr lang="en-US" altLang="en-US" sz="2000" b="1" dirty="0">
                <a:solidFill>
                  <a:srgbClr val="000000"/>
                </a:solidFill>
                <a:latin typeface="Verdana" panose="020B0604030504040204" pitchFamily="34" charset="0"/>
                <a:ea typeface="Verdana" panose="020B0604030504040204" pitchFamily="34" charset="0"/>
              </a:rPr>
              <a:t>risk</a:t>
            </a:r>
            <a:r>
              <a:rPr lang="en-US" altLang="en-US" sz="2000" dirty="0">
                <a:solidFill>
                  <a:srgbClr val="000000"/>
                </a:solidFill>
                <a:latin typeface="Verdana" panose="020B0604030504040204" pitchFamily="34" charset="0"/>
                <a:ea typeface="Verdana" panose="020B0604030504040204" pitchFamily="34" charset="0"/>
              </a:rPr>
              <a:t> of HIV </a:t>
            </a:r>
            <a:r>
              <a:rPr lang="en-US" altLang="en-US" sz="2000" b="1" dirty="0">
                <a:solidFill>
                  <a:srgbClr val="000000"/>
                </a:solidFill>
                <a:latin typeface="Verdana" panose="020B0604030504040204" pitchFamily="34" charset="0"/>
                <a:ea typeface="Verdana" panose="020B0604030504040204" pitchFamily="34" charset="0"/>
              </a:rPr>
              <a:t>infection</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The </a:t>
            </a:r>
            <a:r>
              <a:rPr lang="en-US" altLang="en-US" sz="2000" b="1" dirty="0">
                <a:solidFill>
                  <a:srgbClr val="000000"/>
                </a:solidFill>
                <a:latin typeface="Verdana" panose="020B0604030504040204" pitchFamily="34" charset="0"/>
                <a:ea typeface="Verdana" panose="020B0604030504040204" pitchFamily="34" charset="0"/>
              </a:rPr>
              <a:t>CDS OVCY Family Strengthening </a:t>
            </a:r>
            <a:r>
              <a:rPr lang="en-US" altLang="en-US" sz="2000" dirty="0">
                <a:solidFill>
                  <a:srgbClr val="000000"/>
                </a:solidFill>
                <a:latin typeface="Verdana" panose="020B0604030504040204" pitchFamily="34" charset="0"/>
                <a:ea typeface="Verdana" panose="020B0604030504040204" pitchFamily="34" charset="0"/>
              </a:rPr>
              <a:t>project also contributes to achieving the </a:t>
            </a:r>
            <a:r>
              <a:rPr lang="en-US" altLang="en-US" sz="2000" b="1" dirty="0">
                <a:solidFill>
                  <a:srgbClr val="000000"/>
                </a:solidFill>
                <a:latin typeface="Verdana" panose="020B0604030504040204" pitchFamily="34" charset="0"/>
                <a:ea typeface="Verdana" panose="020B0604030504040204" pitchFamily="34" charset="0"/>
              </a:rPr>
              <a:t>UNAIDS 95-95-95 </a:t>
            </a:r>
            <a:r>
              <a:rPr lang="en-US" altLang="en-US" sz="2000" dirty="0">
                <a:solidFill>
                  <a:srgbClr val="000000"/>
                </a:solidFill>
                <a:latin typeface="Verdana" panose="020B0604030504040204" pitchFamily="34" charset="0"/>
                <a:ea typeface="Verdana" panose="020B0604030504040204" pitchFamily="34" charset="0"/>
              </a:rPr>
              <a:t>targets by supporting vulnerable children and adolescents. This is achieved through:</a:t>
            </a:r>
            <a:endParaRPr lang="en-US" altLang="en-US" sz="2000" dirty="0">
              <a:latin typeface="Verdana" panose="020B0604030504040204" pitchFamily="34" charset="0"/>
              <a:ea typeface="Verdana" panose="020B0604030504040204" pitchFamily="34" charset="0"/>
            </a:endParaRPr>
          </a:p>
        </p:txBody>
      </p:sp>
      <p:sp>
        <p:nvSpPr>
          <p:cNvPr id="8" name="Rectangle 7"/>
          <p:cNvSpPr/>
          <p:nvPr/>
        </p:nvSpPr>
        <p:spPr>
          <a:xfrm>
            <a:off x="-2" y="41451981"/>
            <a:ext cx="30275213" cy="1414942"/>
          </a:xfrm>
          <a:prstGeom prst="rect">
            <a:avLst/>
          </a:prstGeom>
          <a:solidFill>
            <a:srgbClr val="FFABA1"/>
          </a:solidFill>
          <a:ln>
            <a:solidFill>
              <a:srgbClr val="8C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3"/>
          </a:p>
        </p:txBody>
      </p:sp>
      <p:sp>
        <p:nvSpPr>
          <p:cNvPr id="9" name="TextBox 8"/>
          <p:cNvSpPr txBox="1"/>
          <p:nvPr/>
        </p:nvSpPr>
        <p:spPr>
          <a:xfrm>
            <a:off x="438004" y="42015702"/>
            <a:ext cx="13569066" cy="397032"/>
          </a:xfrm>
          <a:prstGeom prst="rect">
            <a:avLst/>
          </a:prstGeom>
          <a:noFill/>
        </p:spPr>
        <p:txBody>
          <a:bodyPr wrap="square" rtlCol="0">
            <a:spAutoFit/>
          </a:bodyPr>
          <a:lstStyle/>
          <a:p>
            <a:r>
              <a:rPr lang="en-GB" sz="1980" b="1" dirty="0">
                <a:solidFill>
                  <a:schemeClr val="bg1"/>
                </a:solidFill>
                <a:latin typeface="Century Gothic" panose="020B0502020202020204" pitchFamily="34" charset="0"/>
              </a:rPr>
              <a:t>PRESENTED AT IPHASA 2021 – the 1</a:t>
            </a:r>
            <a:r>
              <a:rPr lang="en-GB" sz="1980" b="1" baseline="30000" dirty="0">
                <a:solidFill>
                  <a:schemeClr val="bg1"/>
                </a:solidFill>
                <a:latin typeface="Century Gothic" panose="020B0502020202020204" pitchFamily="34" charset="0"/>
              </a:rPr>
              <a:t>st</a:t>
            </a:r>
            <a:r>
              <a:rPr lang="en-GB" sz="1980" b="1" dirty="0">
                <a:solidFill>
                  <a:schemeClr val="bg1"/>
                </a:solidFill>
                <a:latin typeface="Century Gothic" panose="020B0502020202020204" pitchFamily="34" charset="0"/>
              </a:rPr>
              <a:t> International Paediatric HIV Symposium in Africa</a:t>
            </a:r>
            <a:r>
              <a:rPr lang="es-ES" sz="1980" b="1" dirty="0">
                <a:solidFill>
                  <a:schemeClr val="bg1"/>
                </a:solidFill>
                <a:latin typeface="Century Gothic" panose="020B0502020202020204" pitchFamily="34" charset="0"/>
              </a:rPr>
              <a:t>|17-18 </a:t>
            </a:r>
            <a:r>
              <a:rPr lang="es-ES" sz="1980" b="1" dirty="0" err="1">
                <a:solidFill>
                  <a:schemeClr val="bg1"/>
                </a:solidFill>
                <a:latin typeface="Century Gothic" panose="020B0502020202020204" pitchFamily="34" charset="0"/>
              </a:rPr>
              <a:t>November</a:t>
            </a:r>
            <a:r>
              <a:rPr lang="es-ES" sz="1980" b="1" dirty="0">
                <a:solidFill>
                  <a:schemeClr val="bg1"/>
                </a:solidFill>
                <a:latin typeface="Century Gothic" panose="020B0502020202020204" pitchFamily="34" charset="0"/>
              </a:rPr>
              <a:t> 2021</a:t>
            </a:r>
            <a:endParaRPr lang="en-GB" sz="1980" b="1" dirty="0">
              <a:solidFill>
                <a:schemeClr val="bg1"/>
              </a:solidFill>
              <a:latin typeface="Century Gothic" panose="020B0502020202020204" pitchFamily="34" charset="0"/>
            </a:endParaRPr>
          </a:p>
        </p:txBody>
      </p:sp>
      <p:pic>
        <p:nvPicPr>
          <p:cNvPr id="10" name="Picture 9">
            <a:extLst>
              <a:ext uri="{FF2B5EF4-FFF2-40B4-BE49-F238E27FC236}">
                <a16:creationId xmlns:a16="http://schemas.microsoft.com/office/drawing/2014/main" id="{B1B627BD-AA45-A842-978B-861B56CFBA68}"/>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069245" y="41760193"/>
            <a:ext cx="1841500" cy="908050"/>
          </a:xfrm>
          <a:prstGeom prst="rect">
            <a:avLst/>
          </a:prstGeom>
          <a:noFill/>
          <a:ln>
            <a:noFill/>
          </a:ln>
        </p:spPr>
      </p:pic>
      <p:graphicFrame>
        <p:nvGraphicFramePr>
          <p:cNvPr id="11" name="Diagram 10">
            <a:extLst>
              <a:ext uri="{FF2B5EF4-FFF2-40B4-BE49-F238E27FC236}">
                <a16:creationId xmlns:a16="http://schemas.microsoft.com/office/drawing/2014/main" id="{0F3C2197-D829-4188-9CF2-CDE1E2C588FC}"/>
              </a:ext>
            </a:extLst>
          </p:cNvPr>
          <p:cNvGraphicFramePr/>
          <p:nvPr>
            <p:extLst>
              <p:ext uri="{D42A27DB-BD31-4B8C-83A1-F6EECF244321}">
                <p14:modId xmlns:p14="http://schemas.microsoft.com/office/powerpoint/2010/main" val="3448346673"/>
              </p:ext>
            </p:extLst>
          </p:nvPr>
        </p:nvGraphicFramePr>
        <p:xfrm>
          <a:off x="1838910" y="7258794"/>
          <a:ext cx="12715874" cy="14149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 Box 3">
            <a:extLst>
              <a:ext uri="{FF2B5EF4-FFF2-40B4-BE49-F238E27FC236}">
                <a16:creationId xmlns:a16="http://schemas.microsoft.com/office/drawing/2014/main" id="{A99F148A-829A-435D-AACD-EF155A588FC4}"/>
              </a:ext>
            </a:extLst>
          </p:cNvPr>
          <p:cNvSpPr txBox="1">
            <a:spLocks noChangeArrowheads="1"/>
          </p:cNvSpPr>
          <p:nvPr/>
        </p:nvSpPr>
        <p:spPr bwMode="auto">
          <a:xfrm>
            <a:off x="1507430" y="9543835"/>
            <a:ext cx="13728722" cy="2695775"/>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According to the </a:t>
            </a:r>
            <a:r>
              <a:rPr lang="en-US" altLang="en-US" sz="2000" b="1" dirty="0">
                <a:solidFill>
                  <a:srgbClr val="000000"/>
                </a:solidFill>
                <a:latin typeface="Verdana" panose="020B0604030504040204" pitchFamily="34" charset="0"/>
                <a:ea typeface="Verdana" panose="020B0604030504040204" pitchFamily="34" charset="0"/>
              </a:rPr>
              <a:t>National Institute of Communicable Diseases </a:t>
            </a:r>
            <a:r>
              <a:rPr lang="en-US" altLang="en-US" sz="2000" dirty="0">
                <a:solidFill>
                  <a:srgbClr val="000000"/>
                </a:solidFill>
                <a:latin typeface="Verdana" panose="020B0604030504040204" pitchFamily="34" charset="0"/>
                <a:ea typeface="Verdana" panose="020B0604030504040204" pitchFamily="34" charset="0"/>
              </a:rPr>
              <a:t>in South Africa, </a:t>
            </a:r>
            <a:r>
              <a:rPr lang="en-US" altLang="en-US" sz="2000" b="1" dirty="0">
                <a:solidFill>
                  <a:srgbClr val="000000"/>
                </a:solidFill>
                <a:latin typeface="Verdana" panose="020B0604030504040204" pitchFamily="34" charset="0"/>
                <a:ea typeface="Verdana" panose="020B0604030504040204" pitchFamily="34" charset="0"/>
              </a:rPr>
              <a:t>72%</a:t>
            </a:r>
            <a:r>
              <a:rPr lang="en-US" altLang="en-US" sz="2000" dirty="0">
                <a:solidFill>
                  <a:srgbClr val="000000"/>
                </a:solidFill>
                <a:latin typeface="Verdana" panose="020B0604030504040204" pitchFamily="34" charset="0"/>
                <a:ea typeface="Verdana" panose="020B0604030504040204" pitchFamily="34" charset="0"/>
              </a:rPr>
              <a:t> of children and adolescents (0-19 years of age) with a known HIV viral load, were </a:t>
            </a:r>
            <a:r>
              <a:rPr lang="en-US" altLang="en-US" sz="2000" b="1" dirty="0">
                <a:solidFill>
                  <a:srgbClr val="000000"/>
                </a:solidFill>
                <a:latin typeface="Verdana" panose="020B0604030504040204" pitchFamily="34" charset="0"/>
                <a:ea typeface="Verdana" panose="020B0604030504040204" pitchFamily="34" charset="0"/>
              </a:rPr>
              <a:t>virally suppressed </a:t>
            </a:r>
            <a:r>
              <a:rPr lang="en-US" altLang="en-US" sz="2000" dirty="0">
                <a:solidFill>
                  <a:srgbClr val="000000"/>
                </a:solidFill>
                <a:latin typeface="Verdana" panose="020B0604030504040204" pitchFamily="34" charset="0"/>
                <a:ea typeface="Verdana" panose="020B0604030504040204" pitchFamily="34" charset="0"/>
              </a:rPr>
              <a:t>(&lt;1000 RNA copies per ml)*</a:t>
            </a:r>
          </a:p>
          <a:p>
            <a:pPr algn="just" defTabSz="371736" eaLnBrk="0" fontAlgn="base" hangingPunct="0">
              <a:spcBef>
                <a:spcPts val="600"/>
              </a:spcBef>
              <a:spcAft>
                <a:spcPts val="600"/>
              </a:spcAft>
            </a:pPr>
            <a:r>
              <a:rPr lang="en-US" altLang="en-US" sz="2000" dirty="0">
                <a:latin typeface="Verdana" panose="020B0604030504040204" pitchFamily="34" charset="0"/>
                <a:ea typeface="Verdana" panose="020B0604030504040204" pitchFamily="34" charset="0"/>
              </a:rPr>
              <a:t>To enhance </a:t>
            </a:r>
            <a:r>
              <a:rPr lang="en-US" altLang="en-US" sz="2000" b="1" dirty="0">
                <a:latin typeface="Verdana" panose="020B0604030504040204" pitchFamily="34" charset="0"/>
                <a:ea typeface="Verdana" panose="020B0604030504040204" pitchFamily="34" charset="0"/>
              </a:rPr>
              <a:t>access</a:t>
            </a:r>
            <a:r>
              <a:rPr lang="en-US" altLang="en-US" sz="2000" dirty="0">
                <a:latin typeface="Verdana" panose="020B0604030504040204" pitchFamily="34" charset="0"/>
                <a:ea typeface="Verdana" panose="020B0604030504040204" pitchFamily="34" charset="0"/>
              </a:rPr>
              <a:t> to a </a:t>
            </a:r>
            <a:r>
              <a:rPr lang="en-US" altLang="en-US" sz="2000" b="1" dirty="0">
                <a:latin typeface="Verdana" panose="020B0604030504040204" pitchFamily="34" charset="0"/>
                <a:ea typeface="Verdana" panose="020B0604030504040204" pitchFamily="34" charset="0"/>
              </a:rPr>
              <a:t>differentiated</a:t>
            </a:r>
            <a:r>
              <a:rPr lang="en-US" altLang="en-US" sz="2000" dirty="0">
                <a:latin typeface="Verdana" panose="020B0604030504040204" pitchFamily="34" charset="0"/>
                <a:ea typeface="Verdana" panose="020B0604030504040204" pitchFamily="34" charset="0"/>
              </a:rPr>
              <a:t> </a:t>
            </a:r>
            <a:r>
              <a:rPr lang="en-US" altLang="en-US" sz="2000" b="1" dirty="0">
                <a:latin typeface="Verdana" panose="020B0604030504040204" pitchFamily="34" charset="0"/>
                <a:ea typeface="Verdana" panose="020B0604030504040204" pitchFamily="34" charset="0"/>
              </a:rPr>
              <a:t>package</a:t>
            </a:r>
            <a:r>
              <a:rPr lang="en-US" altLang="en-US" sz="2000" dirty="0">
                <a:latin typeface="Verdana" panose="020B0604030504040204" pitchFamily="34" charset="0"/>
                <a:ea typeface="Verdana" panose="020B0604030504040204" pitchFamily="34" charset="0"/>
              </a:rPr>
              <a:t> of services for children and adolescents living with HIV (</a:t>
            </a:r>
            <a:r>
              <a:rPr lang="en-US" altLang="en-US" sz="2000" b="1" dirty="0">
                <a:latin typeface="Verdana" panose="020B0604030504040204" pitchFamily="34" charset="0"/>
                <a:ea typeface="Verdana" panose="020B0604030504040204" pitchFamily="34" charset="0"/>
              </a:rPr>
              <a:t>C/ALHIV</a:t>
            </a:r>
            <a:r>
              <a:rPr lang="en-US" altLang="en-US" sz="2000" dirty="0">
                <a:latin typeface="Verdana" panose="020B0604030504040204" pitchFamily="34" charset="0"/>
                <a:ea typeface="Verdana" panose="020B0604030504040204" pitchFamily="34" charset="0"/>
              </a:rPr>
              <a:t>), there is a need to understand the </a:t>
            </a:r>
            <a:r>
              <a:rPr lang="en-US" altLang="en-US" sz="2000" b="1" dirty="0">
                <a:latin typeface="Verdana" panose="020B0604030504040204" pitchFamily="34" charset="0"/>
                <a:ea typeface="Verdana" panose="020B0604030504040204" pitchFamily="34" charset="0"/>
              </a:rPr>
              <a:t>enablers</a:t>
            </a:r>
            <a:r>
              <a:rPr lang="en-US" altLang="en-US" sz="2000" dirty="0">
                <a:latin typeface="Verdana" panose="020B0604030504040204" pitchFamily="34" charset="0"/>
                <a:ea typeface="Verdana" panose="020B0604030504040204" pitchFamily="34" charset="0"/>
              </a:rPr>
              <a:t> of and </a:t>
            </a:r>
            <a:r>
              <a:rPr lang="en-US" altLang="en-US" sz="2000" b="1" dirty="0">
                <a:latin typeface="Verdana" panose="020B0604030504040204" pitchFamily="34" charset="0"/>
                <a:ea typeface="Verdana" panose="020B0604030504040204" pitchFamily="34" charset="0"/>
              </a:rPr>
              <a:t>barriers</a:t>
            </a:r>
            <a:r>
              <a:rPr lang="en-US" altLang="en-US" sz="2000" dirty="0">
                <a:latin typeface="Verdana" panose="020B0604030504040204" pitchFamily="34" charset="0"/>
                <a:ea typeface="Verdana" panose="020B0604030504040204" pitchFamily="34" charset="0"/>
              </a:rPr>
              <a:t> to </a:t>
            </a:r>
            <a:r>
              <a:rPr lang="en-US" altLang="en-US" sz="2000" b="1" dirty="0">
                <a:latin typeface="Verdana" panose="020B0604030504040204" pitchFamily="34" charset="0"/>
                <a:ea typeface="Verdana" panose="020B0604030504040204" pitchFamily="34" charset="0"/>
              </a:rPr>
              <a:t>viral</a:t>
            </a:r>
            <a:r>
              <a:rPr lang="en-US" altLang="en-US" sz="2000" dirty="0">
                <a:latin typeface="Verdana" panose="020B0604030504040204" pitchFamily="34" charset="0"/>
                <a:ea typeface="Verdana" panose="020B0604030504040204" pitchFamily="34" charset="0"/>
              </a:rPr>
              <a:t> </a:t>
            </a:r>
            <a:r>
              <a:rPr lang="en-US" altLang="en-US" sz="2000" b="1" dirty="0">
                <a:latin typeface="Verdana" panose="020B0604030504040204" pitchFamily="34" charset="0"/>
                <a:ea typeface="Verdana" panose="020B0604030504040204" pitchFamily="34" charset="0"/>
              </a:rPr>
              <a:t>load</a:t>
            </a:r>
            <a:r>
              <a:rPr lang="en-US" altLang="en-US" sz="2000" dirty="0">
                <a:latin typeface="Verdana" panose="020B0604030504040204" pitchFamily="34" charset="0"/>
                <a:ea typeface="Verdana" panose="020B0604030504040204" pitchFamily="34" charset="0"/>
              </a:rPr>
              <a:t> </a:t>
            </a:r>
            <a:r>
              <a:rPr lang="en-US" altLang="en-US" sz="2000" b="1" dirty="0">
                <a:latin typeface="Verdana" panose="020B0604030504040204" pitchFamily="34" charset="0"/>
                <a:ea typeface="Verdana" panose="020B0604030504040204" pitchFamily="34" charset="0"/>
              </a:rPr>
              <a:t>suppression</a:t>
            </a:r>
            <a:r>
              <a:rPr lang="en-US" altLang="en-US" sz="2000" dirty="0">
                <a:latin typeface="Verdana" panose="020B0604030504040204" pitchFamily="34" charset="0"/>
                <a:ea typeface="Verdana" panose="020B0604030504040204" pitchFamily="34" charset="0"/>
              </a:rPr>
              <a:t>.</a:t>
            </a:r>
          </a:p>
          <a:p>
            <a:pPr algn="just" defTabSz="371736" eaLnBrk="0" fontAlgn="base" hangingPunct="0">
              <a:spcBef>
                <a:spcPts val="600"/>
              </a:spcBef>
              <a:spcAft>
                <a:spcPts val="600"/>
              </a:spcAft>
            </a:pPr>
            <a:r>
              <a:rPr lang="en-US" altLang="en-US" sz="2000" b="1" dirty="0">
                <a:latin typeface="Verdana" panose="020B0604030504040204" pitchFamily="34" charset="0"/>
                <a:ea typeface="Verdana" panose="020B0604030504040204" pitchFamily="34" charset="0"/>
              </a:rPr>
              <a:t>C/ALHIV </a:t>
            </a:r>
            <a:r>
              <a:rPr lang="en-US" altLang="en-US" sz="2000" dirty="0">
                <a:latin typeface="Verdana" panose="020B0604030504040204" pitchFamily="34" charset="0"/>
                <a:ea typeface="Verdana" panose="020B0604030504040204" pitchFamily="34" charset="0"/>
              </a:rPr>
              <a:t>in the </a:t>
            </a:r>
            <a:r>
              <a:rPr lang="en-US" altLang="en-US" sz="2000" b="1" dirty="0">
                <a:latin typeface="Verdana" panose="020B0604030504040204" pitchFamily="34" charset="0"/>
                <a:ea typeface="Verdana" panose="020B0604030504040204" pitchFamily="34" charset="0"/>
              </a:rPr>
              <a:t>OVCY Family Strengthening </a:t>
            </a:r>
            <a:r>
              <a:rPr lang="en-US" altLang="en-US" sz="2000" dirty="0">
                <a:latin typeface="Verdana" panose="020B0604030504040204" pitchFamily="34" charset="0"/>
                <a:ea typeface="Verdana" panose="020B0604030504040204" pitchFamily="34" charset="0"/>
              </a:rPr>
              <a:t>project were evaluated to understand these enablers and barriers from </a:t>
            </a:r>
            <a:r>
              <a:rPr lang="en-US" altLang="en-US" sz="2000" b="1" dirty="0">
                <a:latin typeface="Verdana" panose="020B0604030504040204" pitchFamily="34" charset="0"/>
                <a:ea typeface="Verdana" panose="020B0604030504040204" pitchFamily="34" charset="0"/>
              </a:rPr>
              <a:t>eight implementing partners</a:t>
            </a:r>
            <a:r>
              <a:rPr lang="en-US" altLang="en-US" sz="2000" dirty="0">
                <a:latin typeface="Verdana" panose="020B0604030504040204" pitchFamily="34" charset="0"/>
                <a:ea typeface="Verdana" panose="020B0604030504040204" pitchFamily="34" charset="0"/>
              </a:rPr>
              <a:t> in </a:t>
            </a:r>
            <a:r>
              <a:rPr lang="en-US" altLang="en-US" sz="2000" b="1" dirty="0">
                <a:latin typeface="Verdana" panose="020B0604030504040204" pitchFamily="34" charset="0"/>
                <a:ea typeface="Verdana" panose="020B0604030504040204" pitchFamily="34" charset="0"/>
              </a:rPr>
              <a:t>four</a:t>
            </a:r>
            <a:r>
              <a:rPr lang="en-US" altLang="en-US" sz="2000" dirty="0">
                <a:latin typeface="Verdana" panose="020B0604030504040204" pitchFamily="34" charset="0"/>
                <a:ea typeface="Verdana" panose="020B0604030504040204" pitchFamily="34" charset="0"/>
              </a:rPr>
              <a:t> </a:t>
            </a:r>
            <a:r>
              <a:rPr lang="en-US" altLang="en-US" sz="2000" b="1" dirty="0">
                <a:latin typeface="Verdana" panose="020B0604030504040204" pitchFamily="34" charset="0"/>
                <a:ea typeface="Verdana" panose="020B0604030504040204" pitchFamily="34" charset="0"/>
              </a:rPr>
              <a:t>provinces</a:t>
            </a:r>
            <a:r>
              <a:rPr lang="en-US" altLang="en-US" sz="2000" dirty="0">
                <a:latin typeface="Verdana" panose="020B0604030504040204" pitchFamily="34" charset="0"/>
                <a:ea typeface="Verdana" panose="020B0604030504040204" pitchFamily="34" charset="0"/>
              </a:rPr>
              <a:t>:</a:t>
            </a:r>
          </a:p>
        </p:txBody>
      </p:sp>
      <p:cxnSp>
        <p:nvCxnSpPr>
          <p:cNvPr id="14" name="Straight Connector 13">
            <a:extLst>
              <a:ext uri="{FF2B5EF4-FFF2-40B4-BE49-F238E27FC236}">
                <a16:creationId xmlns:a16="http://schemas.microsoft.com/office/drawing/2014/main" id="{2D353227-14D4-4F8F-9200-A33D7D36A957}"/>
              </a:ext>
            </a:extLst>
          </p:cNvPr>
          <p:cNvCxnSpPr>
            <a:cxnSpLocks/>
            <a:endCxn id="285" idx="4"/>
          </p:cNvCxnSpPr>
          <p:nvPr/>
        </p:nvCxnSpPr>
        <p:spPr>
          <a:xfrm>
            <a:off x="792480" y="4165736"/>
            <a:ext cx="0" cy="74784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0E8336A-6C7C-4625-94E1-DAF7A230AC67}"/>
              </a:ext>
            </a:extLst>
          </p:cNvPr>
          <p:cNvSpPr/>
          <p:nvPr/>
        </p:nvSpPr>
        <p:spPr>
          <a:xfrm>
            <a:off x="662940" y="4154372"/>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5341A79-0B73-4980-A1AA-F8ADDBA196AE}"/>
              </a:ext>
            </a:extLst>
          </p:cNvPr>
          <p:cNvSpPr/>
          <p:nvPr/>
        </p:nvSpPr>
        <p:spPr>
          <a:xfrm>
            <a:off x="666750" y="5265570"/>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0727688-3821-44A2-B273-270F79EA5969}"/>
              </a:ext>
            </a:extLst>
          </p:cNvPr>
          <p:cNvSpPr/>
          <p:nvPr/>
        </p:nvSpPr>
        <p:spPr>
          <a:xfrm>
            <a:off x="662940" y="6281617"/>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text, silhouette&#10;&#10;Description automatically generated">
            <a:extLst>
              <a:ext uri="{FF2B5EF4-FFF2-40B4-BE49-F238E27FC236}">
                <a16:creationId xmlns:a16="http://schemas.microsoft.com/office/drawing/2014/main" id="{4B67A522-2792-48B4-BC86-045318F37D70}"/>
              </a:ext>
            </a:extLst>
          </p:cNvPr>
          <p:cNvPicPr>
            <a:picLocks noChangeAspect="1"/>
          </p:cNvPicPr>
          <p:nvPr/>
        </p:nvPicPr>
        <p:blipFill rotWithShape="1">
          <a:blip r:embed="rId17">
            <a:extLst>
              <a:ext uri="{28A0092B-C50C-407E-A947-70E740481C1C}">
                <a14:useLocalDpi xmlns:a14="http://schemas.microsoft.com/office/drawing/2010/main" val="0"/>
              </a:ext>
            </a:extLst>
          </a:blip>
          <a:srcRect l="13059" t="15139" r="14041" b="23131"/>
          <a:stretch/>
        </p:blipFill>
        <p:spPr>
          <a:xfrm>
            <a:off x="5727580" y="12243050"/>
            <a:ext cx="3341379" cy="3055769"/>
          </a:xfrm>
          <a:prstGeom prst="rect">
            <a:avLst/>
          </a:prstGeom>
        </p:spPr>
      </p:pic>
      <p:cxnSp>
        <p:nvCxnSpPr>
          <p:cNvPr id="22" name="Straight Arrow Connector 21">
            <a:extLst>
              <a:ext uri="{FF2B5EF4-FFF2-40B4-BE49-F238E27FC236}">
                <a16:creationId xmlns:a16="http://schemas.microsoft.com/office/drawing/2014/main" id="{75CED2D7-8A29-44F6-8C61-62E867222A88}"/>
              </a:ext>
            </a:extLst>
          </p:cNvPr>
          <p:cNvCxnSpPr/>
          <p:nvPr/>
        </p:nvCxnSpPr>
        <p:spPr>
          <a:xfrm>
            <a:off x="8375539" y="12643185"/>
            <a:ext cx="1234440" cy="0"/>
          </a:xfrm>
          <a:prstGeom prst="straightConnector1">
            <a:avLst/>
          </a:prstGeom>
          <a:ln w="28575">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7FE4C04-9F64-45FD-8B42-464EE70D0E61}"/>
              </a:ext>
            </a:extLst>
          </p:cNvPr>
          <p:cNvCxnSpPr/>
          <p:nvPr/>
        </p:nvCxnSpPr>
        <p:spPr>
          <a:xfrm>
            <a:off x="8776755" y="13770934"/>
            <a:ext cx="1234440" cy="0"/>
          </a:xfrm>
          <a:prstGeom prst="straightConnector1">
            <a:avLst/>
          </a:prstGeom>
          <a:ln w="28575">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CDD2CB1-41F0-4979-B175-1B1E474E58A2}"/>
              </a:ext>
            </a:extLst>
          </p:cNvPr>
          <p:cNvCxnSpPr/>
          <p:nvPr/>
        </p:nvCxnSpPr>
        <p:spPr>
          <a:xfrm>
            <a:off x="7864438" y="14582899"/>
            <a:ext cx="1234440" cy="0"/>
          </a:xfrm>
          <a:prstGeom prst="straightConnector1">
            <a:avLst/>
          </a:prstGeom>
          <a:ln w="28575">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D7C7C87-7F04-4D89-90BA-8FC05F6C1DCD}"/>
              </a:ext>
            </a:extLst>
          </p:cNvPr>
          <p:cNvCxnSpPr>
            <a:cxnSpLocks/>
          </p:cNvCxnSpPr>
          <p:nvPr/>
        </p:nvCxnSpPr>
        <p:spPr>
          <a:xfrm>
            <a:off x="8259242" y="13016565"/>
            <a:ext cx="1350737" cy="0"/>
          </a:xfrm>
          <a:prstGeom prst="straightConnector1">
            <a:avLst/>
          </a:prstGeom>
          <a:ln w="28575">
            <a:solidFill>
              <a:schemeClr val="accent3"/>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27" name="Text Box 3">
            <a:extLst>
              <a:ext uri="{FF2B5EF4-FFF2-40B4-BE49-F238E27FC236}">
                <a16:creationId xmlns:a16="http://schemas.microsoft.com/office/drawing/2014/main" id="{FAB3AB9A-4CE2-4E90-8E06-3D2CE1324AED}"/>
              </a:ext>
            </a:extLst>
          </p:cNvPr>
          <p:cNvSpPr txBox="1">
            <a:spLocks noChangeArrowheads="1"/>
          </p:cNvSpPr>
          <p:nvPr/>
        </p:nvSpPr>
        <p:spPr bwMode="auto">
          <a:xfrm>
            <a:off x="9753585" y="12461551"/>
            <a:ext cx="1174351" cy="448333"/>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ct val="0"/>
              </a:spcBef>
              <a:spcAft>
                <a:spcPct val="0"/>
              </a:spcAft>
            </a:pPr>
            <a:r>
              <a:rPr lang="en-ZA" altLang="en-US" sz="2000" dirty="0">
                <a:latin typeface="Verdana" panose="020B0604030504040204" pitchFamily="34" charset="0"/>
                <a:ea typeface="Verdana" panose="020B0604030504040204" pitchFamily="34" charset="0"/>
              </a:rPr>
              <a:t>Limpopo</a:t>
            </a:r>
            <a:endParaRPr lang="en-US" altLang="en-US" sz="2000" dirty="0">
              <a:latin typeface="Verdana" panose="020B0604030504040204" pitchFamily="34" charset="0"/>
              <a:ea typeface="Verdana" panose="020B0604030504040204" pitchFamily="34" charset="0"/>
            </a:endParaRPr>
          </a:p>
        </p:txBody>
      </p:sp>
      <p:sp>
        <p:nvSpPr>
          <p:cNvPr id="28" name="Text Box 3">
            <a:extLst>
              <a:ext uri="{FF2B5EF4-FFF2-40B4-BE49-F238E27FC236}">
                <a16:creationId xmlns:a16="http://schemas.microsoft.com/office/drawing/2014/main" id="{59B8C490-BCD4-4539-B489-CDF5E504DC2B}"/>
              </a:ext>
            </a:extLst>
          </p:cNvPr>
          <p:cNvSpPr txBox="1">
            <a:spLocks noChangeArrowheads="1"/>
          </p:cNvSpPr>
          <p:nvPr/>
        </p:nvSpPr>
        <p:spPr bwMode="auto">
          <a:xfrm>
            <a:off x="9753585" y="12792398"/>
            <a:ext cx="1174351" cy="448333"/>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ct val="0"/>
              </a:spcBef>
              <a:spcAft>
                <a:spcPct val="0"/>
              </a:spcAft>
            </a:pPr>
            <a:r>
              <a:rPr lang="en-ZA" altLang="en-US" sz="2000" dirty="0">
                <a:latin typeface="Verdana" panose="020B0604030504040204" pitchFamily="34" charset="0"/>
                <a:ea typeface="Verdana" panose="020B0604030504040204" pitchFamily="34" charset="0"/>
              </a:rPr>
              <a:t>Gauteng</a:t>
            </a:r>
            <a:endParaRPr lang="en-US" altLang="en-US" sz="2000" dirty="0">
              <a:latin typeface="Verdana" panose="020B0604030504040204" pitchFamily="34" charset="0"/>
              <a:ea typeface="Verdana" panose="020B0604030504040204" pitchFamily="34" charset="0"/>
            </a:endParaRPr>
          </a:p>
        </p:txBody>
      </p:sp>
      <p:sp>
        <p:nvSpPr>
          <p:cNvPr id="29" name="Text Box 3">
            <a:extLst>
              <a:ext uri="{FF2B5EF4-FFF2-40B4-BE49-F238E27FC236}">
                <a16:creationId xmlns:a16="http://schemas.microsoft.com/office/drawing/2014/main" id="{B232DF1E-003A-4183-B8B2-7CB669165DF5}"/>
              </a:ext>
            </a:extLst>
          </p:cNvPr>
          <p:cNvSpPr txBox="1">
            <a:spLocks noChangeArrowheads="1"/>
          </p:cNvSpPr>
          <p:nvPr/>
        </p:nvSpPr>
        <p:spPr bwMode="auto">
          <a:xfrm>
            <a:off x="10109218" y="13580285"/>
            <a:ext cx="2112480" cy="448333"/>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ct val="0"/>
              </a:spcBef>
              <a:spcAft>
                <a:spcPct val="0"/>
              </a:spcAft>
            </a:pPr>
            <a:r>
              <a:rPr lang="en-ZA" altLang="en-US" sz="2000" dirty="0">
                <a:latin typeface="Verdana" panose="020B0604030504040204" pitchFamily="34" charset="0"/>
                <a:ea typeface="Verdana" panose="020B0604030504040204" pitchFamily="34" charset="0"/>
              </a:rPr>
              <a:t>KwaZulu-Natal</a:t>
            </a:r>
            <a:endParaRPr lang="en-US" altLang="en-US" sz="2000" dirty="0">
              <a:latin typeface="Verdana" panose="020B0604030504040204" pitchFamily="34" charset="0"/>
              <a:ea typeface="Verdana" panose="020B0604030504040204" pitchFamily="34" charset="0"/>
            </a:endParaRPr>
          </a:p>
        </p:txBody>
      </p:sp>
      <p:sp>
        <p:nvSpPr>
          <p:cNvPr id="30" name="Text Box 3">
            <a:extLst>
              <a:ext uri="{FF2B5EF4-FFF2-40B4-BE49-F238E27FC236}">
                <a16:creationId xmlns:a16="http://schemas.microsoft.com/office/drawing/2014/main" id="{1D27060E-CF92-482A-A707-BF18365F666E}"/>
              </a:ext>
            </a:extLst>
          </p:cNvPr>
          <p:cNvSpPr txBox="1">
            <a:spLocks noChangeArrowheads="1"/>
          </p:cNvSpPr>
          <p:nvPr/>
        </p:nvSpPr>
        <p:spPr bwMode="auto">
          <a:xfrm>
            <a:off x="9204425" y="14377749"/>
            <a:ext cx="2451643" cy="448333"/>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ct val="0"/>
              </a:spcBef>
              <a:spcAft>
                <a:spcPct val="0"/>
              </a:spcAft>
            </a:pPr>
            <a:r>
              <a:rPr lang="en-ZA" altLang="en-US" sz="2000" dirty="0">
                <a:latin typeface="Verdana" panose="020B0604030504040204" pitchFamily="34" charset="0"/>
                <a:ea typeface="Verdana" panose="020B0604030504040204" pitchFamily="34" charset="0"/>
              </a:rPr>
              <a:t>Eastern Cape</a:t>
            </a:r>
            <a:endParaRPr lang="en-US" altLang="en-US" sz="2000" dirty="0">
              <a:latin typeface="Verdana" panose="020B0604030504040204" pitchFamily="34" charset="0"/>
              <a:ea typeface="Verdana" panose="020B0604030504040204" pitchFamily="34" charset="0"/>
            </a:endParaRPr>
          </a:p>
        </p:txBody>
      </p:sp>
      <p:sp>
        <p:nvSpPr>
          <p:cNvPr id="31" name="Oval 30">
            <a:extLst>
              <a:ext uri="{FF2B5EF4-FFF2-40B4-BE49-F238E27FC236}">
                <a16:creationId xmlns:a16="http://schemas.microsoft.com/office/drawing/2014/main" id="{D3D7FD2B-A118-43A9-9720-EA949414EC95}"/>
              </a:ext>
            </a:extLst>
          </p:cNvPr>
          <p:cNvSpPr/>
          <p:nvPr/>
        </p:nvSpPr>
        <p:spPr>
          <a:xfrm>
            <a:off x="662940" y="9539631"/>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3D9E03C-A660-48F5-8824-8DA5EA16BEB1}"/>
              </a:ext>
            </a:extLst>
          </p:cNvPr>
          <p:cNvSpPr/>
          <p:nvPr/>
        </p:nvSpPr>
        <p:spPr>
          <a:xfrm>
            <a:off x="8262844" y="12515356"/>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66B503C5-73B6-454E-9C90-8FDA3121BEBE}"/>
              </a:ext>
            </a:extLst>
          </p:cNvPr>
          <p:cNvSpPr/>
          <p:nvPr/>
        </p:nvSpPr>
        <p:spPr>
          <a:xfrm>
            <a:off x="8123427" y="12888231"/>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E48DDBF-9074-446F-B206-D8198E868940}"/>
              </a:ext>
            </a:extLst>
          </p:cNvPr>
          <p:cNvSpPr/>
          <p:nvPr/>
        </p:nvSpPr>
        <p:spPr>
          <a:xfrm>
            <a:off x="8614720" y="13619741"/>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AC7914A-8A81-42BA-A744-10E0819A0DBD}"/>
              </a:ext>
            </a:extLst>
          </p:cNvPr>
          <p:cNvSpPr/>
          <p:nvPr/>
        </p:nvSpPr>
        <p:spPr>
          <a:xfrm>
            <a:off x="7869004" y="14431706"/>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Box 3">
            <a:extLst>
              <a:ext uri="{FF2B5EF4-FFF2-40B4-BE49-F238E27FC236}">
                <a16:creationId xmlns:a16="http://schemas.microsoft.com/office/drawing/2014/main" id="{9705F8BC-CE93-4B3F-842C-83C3A8493806}"/>
              </a:ext>
            </a:extLst>
          </p:cNvPr>
          <p:cNvSpPr txBox="1">
            <a:spLocks noChangeArrowheads="1"/>
          </p:cNvSpPr>
          <p:nvPr/>
        </p:nvSpPr>
        <p:spPr bwMode="auto">
          <a:xfrm>
            <a:off x="16050236" y="3539964"/>
            <a:ext cx="13728722" cy="1003028"/>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800" b="1" dirty="0">
                <a:solidFill>
                  <a:srgbClr val="E0001B"/>
                </a:solidFill>
                <a:latin typeface="Verdana" panose="020B0604030504040204" pitchFamily="34" charset="0"/>
                <a:ea typeface="Verdana" panose="020B0604030504040204" pitchFamily="34" charset="0"/>
              </a:rPr>
              <a:t>Methods</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C/ALHIV, aged 0 – 20 years were randomly sampled from the Community Based Information System (CBIMS) </a:t>
            </a:r>
            <a:endParaRPr lang="en-US" altLang="en-US" sz="2000" dirty="0">
              <a:latin typeface="Verdana" panose="020B0604030504040204" pitchFamily="34" charset="0"/>
              <a:ea typeface="Verdana" panose="020B0604030504040204" pitchFamily="34" charset="0"/>
            </a:endParaRPr>
          </a:p>
        </p:txBody>
      </p:sp>
      <p:cxnSp>
        <p:nvCxnSpPr>
          <p:cNvPr id="39" name="Straight Connector 38">
            <a:extLst>
              <a:ext uri="{FF2B5EF4-FFF2-40B4-BE49-F238E27FC236}">
                <a16:creationId xmlns:a16="http://schemas.microsoft.com/office/drawing/2014/main" id="{658024B5-6FB8-488C-8810-C18CC6C26C85}"/>
              </a:ext>
            </a:extLst>
          </p:cNvPr>
          <p:cNvCxnSpPr>
            <a:cxnSpLocks/>
          </p:cNvCxnSpPr>
          <p:nvPr/>
        </p:nvCxnSpPr>
        <p:spPr>
          <a:xfrm>
            <a:off x="15738566" y="4085734"/>
            <a:ext cx="0" cy="131844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795E947-A64C-4AD9-9CDF-ABB08EA9D12E}"/>
              </a:ext>
            </a:extLst>
          </p:cNvPr>
          <p:cNvSpPr/>
          <p:nvPr/>
        </p:nvSpPr>
        <p:spPr>
          <a:xfrm>
            <a:off x="15609026" y="4074370"/>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Children with solid fill">
            <a:extLst>
              <a:ext uri="{FF2B5EF4-FFF2-40B4-BE49-F238E27FC236}">
                <a16:creationId xmlns:a16="http://schemas.microsoft.com/office/drawing/2014/main" id="{1ACB7DAB-232C-48A6-BFD0-A16470045DB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147167" y="4521081"/>
            <a:ext cx="1209029" cy="1209029"/>
          </a:xfrm>
          <a:prstGeom prst="rect">
            <a:avLst/>
          </a:prstGeom>
        </p:spPr>
      </p:pic>
      <p:sp>
        <p:nvSpPr>
          <p:cNvPr id="45" name="Text Box 3">
            <a:extLst>
              <a:ext uri="{FF2B5EF4-FFF2-40B4-BE49-F238E27FC236}">
                <a16:creationId xmlns:a16="http://schemas.microsoft.com/office/drawing/2014/main" id="{0EAF7F92-E5C2-468A-B93D-3B5EB39C46BA}"/>
              </a:ext>
            </a:extLst>
          </p:cNvPr>
          <p:cNvSpPr txBox="1">
            <a:spLocks noChangeArrowheads="1"/>
          </p:cNvSpPr>
          <p:nvPr/>
        </p:nvSpPr>
        <p:spPr bwMode="auto">
          <a:xfrm>
            <a:off x="17554773" y="4890802"/>
            <a:ext cx="3357907"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651 C/ALHIV sampled</a:t>
            </a:r>
            <a:endParaRPr lang="en-US" altLang="en-US" sz="2000" b="1" dirty="0">
              <a:latin typeface="Verdana" panose="020B0604030504040204" pitchFamily="34" charset="0"/>
              <a:ea typeface="Verdana" panose="020B0604030504040204" pitchFamily="34" charset="0"/>
            </a:endParaRPr>
          </a:p>
        </p:txBody>
      </p:sp>
      <p:sp>
        <p:nvSpPr>
          <p:cNvPr id="46" name="Text Box 3">
            <a:extLst>
              <a:ext uri="{FF2B5EF4-FFF2-40B4-BE49-F238E27FC236}">
                <a16:creationId xmlns:a16="http://schemas.microsoft.com/office/drawing/2014/main" id="{4AFFBE49-174B-43C6-8244-1601069F133C}"/>
              </a:ext>
            </a:extLst>
          </p:cNvPr>
          <p:cNvSpPr txBox="1">
            <a:spLocks noChangeArrowheads="1"/>
          </p:cNvSpPr>
          <p:nvPr/>
        </p:nvSpPr>
        <p:spPr bwMode="auto">
          <a:xfrm>
            <a:off x="22564211" y="4890802"/>
            <a:ext cx="2029340"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350 females</a:t>
            </a:r>
            <a:endParaRPr lang="en-US" altLang="en-US" sz="2000" b="1" dirty="0">
              <a:latin typeface="Verdana" panose="020B0604030504040204" pitchFamily="34" charset="0"/>
              <a:ea typeface="Verdana" panose="020B0604030504040204" pitchFamily="34" charset="0"/>
            </a:endParaRPr>
          </a:p>
        </p:txBody>
      </p:sp>
      <p:sp>
        <p:nvSpPr>
          <p:cNvPr id="55" name="Text Box 3">
            <a:extLst>
              <a:ext uri="{FF2B5EF4-FFF2-40B4-BE49-F238E27FC236}">
                <a16:creationId xmlns:a16="http://schemas.microsoft.com/office/drawing/2014/main" id="{D0A51B4D-AF2A-483D-9E2C-ABB281969432}"/>
              </a:ext>
            </a:extLst>
          </p:cNvPr>
          <p:cNvSpPr txBox="1">
            <a:spLocks noChangeArrowheads="1"/>
          </p:cNvSpPr>
          <p:nvPr/>
        </p:nvSpPr>
        <p:spPr bwMode="auto">
          <a:xfrm>
            <a:off x="25960655" y="4890802"/>
            <a:ext cx="2029340"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301 males</a:t>
            </a:r>
            <a:endParaRPr lang="en-US" altLang="en-US" sz="2000" b="1" dirty="0">
              <a:latin typeface="Verdana" panose="020B0604030504040204" pitchFamily="34" charset="0"/>
              <a:ea typeface="Verdana" panose="020B0604030504040204" pitchFamily="34" charset="0"/>
            </a:endParaRPr>
          </a:p>
        </p:txBody>
      </p:sp>
      <p:sp>
        <p:nvSpPr>
          <p:cNvPr id="218" name="Text Box 3">
            <a:extLst>
              <a:ext uri="{FF2B5EF4-FFF2-40B4-BE49-F238E27FC236}">
                <a16:creationId xmlns:a16="http://schemas.microsoft.com/office/drawing/2014/main" id="{040C6388-FC19-477B-B5F0-E00736080117}"/>
              </a:ext>
            </a:extLst>
          </p:cNvPr>
          <p:cNvSpPr txBox="1">
            <a:spLocks noChangeArrowheads="1"/>
          </p:cNvSpPr>
          <p:nvPr/>
        </p:nvSpPr>
        <p:spPr bwMode="auto">
          <a:xfrm>
            <a:off x="18024059" y="6419523"/>
            <a:ext cx="1674505" cy="1136034"/>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31% (170)  were </a:t>
            </a:r>
            <a:r>
              <a:rPr lang="en-US" altLang="en-US" sz="2000" b="1" dirty="0">
                <a:solidFill>
                  <a:schemeClr val="accent4"/>
                </a:solidFill>
                <a:latin typeface="Verdana" panose="020B0604030504040204" pitchFamily="34" charset="0"/>
                <a:ea typeface="Verdana" panose="020B0604030504040204" pitchFamily="34" charset="0"/>
              </a:rPr>
              <a:t>not virally suppressed</a:t>
            </a:r>
          </a:p>
        </p:txBody>
      </p:sp>
      <p:sp>
        <p:nvSpPr>
          <p:cNvPr id="219" name="Text Box 3">
            <a:extLst>
              <a:ext uri="{FF2B5EF4-FFF2-40B4-BE49-F238E27FC236}">
                <a16:creationId xmlns:a16="http://schemas.microsoft.com/office/drawing/2014/main" id="{BAC464B2-2CFC-4D2B-A82E-39960829E5B7}"/>
              </a:ext>
            </a:extLst>
          </p:cNvPr>
          <p:cNvSpPr txBox="1">
            <a:spLocks noChangeArrowheads="1"/>
          </p:cNvSpPr>
          <p:nvPr/>
        </p:nvSpPr>
        <p:spPr bwMode="auto">
          <a:xfrm>
            <a:off x="24658502" y="6310033"/>
            <a:ext cx="1742339" cy="1355014"/>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69% (378) were </a:t>
            </a:r>
            <a:r>
              <a:rPr lang="en-US" altLang="en-US" sz="2000" b="1" dirty="0">
                <a:solidFill>
                  <a:schemeClr val="accent4"/>
                </a:solidFill>
                <a:latin typeface="Verdana" panose="020B0604030504040204" pitchFamily="34" charset="0"/>
                <a:ea typeface="Verdana" panose="020B0604030504040204" pitchFamily="34" charset="0"/>
              </a:rPr>
              <a:t>virally suppressed</a:t>
            </a:r>
          </a:p>
        </p:txBody>
      </p:sp>
      <p:sp>
        <p:nvSpPr>
          <p:cNvPr id="221" name="Oval 220">
            <a:extLst>
              <a:ext uri="{FF2B5EF4-FFF2-40B4-BE49-F238E27FC236}">
                <a16:creationId xmlns:a16="http://schemas.microsoft.com/office/drawing/2014/main" id="{F697B6A8-6EDC-4744-8B9B-7E321066F3AE}"/>
              </a:ext>
            </a:extLst>
          </p:cNvPr>
          <p:cNvSpPr/>
          <p:nvPr/>
        </p:nvSpPr>
        <p:spPr>
          <a:xfrm>
            <a:off x="15623519" y="9539631"/>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ext Box 3">
            <a:extLst>
              <a:ext uri="{FF2B5EF4-FFF2-40B4-BE49-F238E27FC236}">
                <a16:creationId xmlns:a16="http://schemas.microsoft.com/office/drawing/2014/main" id="{D4C0AB8B-B672-4FEB-A89B-64D58547DD4A}"/>
              </a:ext>
            </a:extLst>
          </p:cNvPr>
          <p:cNvSpPr txBox="1">
            <a:spLocks noChangeArrowheads="1"/>
          </p:cNvSpPr>
          <p:nvPr/>
        </p:nvSpPr>
        <p:spPr bwMode="auto">
          <a:xfrm>
            <a:off x="16135132" y="9479063"/>
            <a:ext cx="6198778"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Variables</a:t>
            </a:r>
            <a:r>
              <a:rPr lang="en-US" altLang="en-US" sz="2000" dirty="0">
                <a:solidFill>
                  <a:srgbClr val="000000"/>
                </a:solidFill>
                <a:latin typeface="Verdana" panose="020B0604030504040204" pitchFamily="34" charset="0"/>
                <a:ea typeface="Verdana" panose="020B0604030504040204" pitchFamily="34" charset="0"/>
              </a:rPr>
              <a:t> included in the assessment</a:t>
            </a:r>
            <a:endParaRPr lang="en-US" altLang="en-US" sz="2000" dirty="0">
              <a:latin typeface="Verdana" panose="020B0604030504040204" pitchFamily="34" charset="0"/>
              <a:ea typeface="Verdana" panose="020B0604030504040204" pitchFamily="34" charset="0"/>
            </a:endParaRPr>
          </a:p>
        </p:txBody>
      </p:sp>
      <p:sp>
        <p:nvSpPr>
          <p:cNvPr id="223" name="Oval 222">
            <a:extLst>
              <a:ext uri="{FF2B5EF4-FFF2-40B4-BE49-F238E27FC236}">
                <a16:creationId xmlns:a16="http://schemas.microsoft.com/office/drawing/2014/main" id="{10FBBFA3-4B9D-4503-BF99-22129FDA04E6}"/>
              </a:ext>
            </a:extLst>
          </p:cNvPr>
          <p:cNvSpPr/>
          <p:nvPr/>
        </p:nvSpPr>
        <p:spPr>
          <a:xfrm>
            <a:off x="16080153" y="9925686"/>
            <a:ext cx="684087" cy="68408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Graphic 224" descr="House with solid fill">
            <a:extLst>
              <a:ext uri="{FF2B5EF4-FFF2-40B4-BE49-F238E27FC236}">
                <a16:creationId xmlns:a16="http://schemas.microsoft.com/office/drawing/2014/main" id="{A3A9DA8D-F0C3-4A80-BEEA-8260587D83E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6055439" y="9864538"/>
            <a:ext cx="725382" cy="725382"/>
          </a:xfrm>
          <a:prstGeom prst="rect">
            <a:avLst/>
          </a:prstGeom>
        </p:spPr>
      </p:pic>
      <p:sp>
        <p:nvSpPr>
          <p:cNvPr id="226" name="Text Box 3">
            <a:extLst>
              <a:ext uri="{FF2B5EF4-FFF2-40B4-BE49-F238E27FC236}">
                <a16:creationId xmlns:a16="http://schemas.microsoft.com/office/drawing/2014/main" id="{5B3ED05B-20DA-4A18-ABA2-BC20B383EDF5}"/>
              </a:ext>
            </a:extLst>
          </p:cNvPr>
          <p:cNvSpPr txBox="1">
            <a:spLocks noChangeArrowheads="1"/>
          </p:cNvSpPr>
          <p:nvPr/>
        </p:nvSpPr>
        <p:spPr bwMode="auto">
          <a:xfrm>
            <a:off x="16894726" y="10057479"/>
            <a:ext cx="3357907"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DEMOGRAPHIC</a:t>
            </a:r>
            <a:endParaRPr lang="en-US" altLang="en-US" sz="2000" b="1" dirty="0">
              <a:latin typeface="Verdana" panose="020B0604030504040204" pitchFamily="34" charset="0"/>
              <a:ea typeface="Verdana" panose="020B0604030504040204" pitchFamily="34" charset="0"/>
            </a:endParaRPr>
          </a:p>
        </p:txBody>
      </p:sp>
      <p:cxnSp>
        <p:nvCxnSpPr>
          <p:cNvPr id="228" name="Straight Connector 227">
            <a:extLst>
              <a:ext uri="{FF2B5EF4-FFF2-40B4-BE49-F238E27FC236}">
                <a16:creationId xmlns:a16="http://schemas.microsoft.com/office/drawing/2014/main" id="{A98DD7BC-39FF-450D-8A54-58BA9CB4080B}"/>
              </a:ext>
            </a:extLst>
          </p:cNvPr>
          <p:cNvCxnSpPr>
            <a:stCxn id="223" idx="4"/>
          </p:cNvCxnSpPr>
          <p:nvPr/>
        </p:nvCxnSpPr>
        <p:spPr>
          <a:xfrm flipH="1">
            <a:off x="16422196" y="10609773"/>
            <a:ext cx="1" cy="47993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D7D5A121-3AD3-45B2-899D-C83747055424}"/>
              </a:ext>
            </a:extLst>
          </p:cNvPr>
          <p:cNvCxnSpPr>
            <a:cxnSpLocks/>
          </p:cNvCxnSpPr>
          <p:nvPr/>
        </p:nvCxnSpPr>
        <p:spPr>
          <a:xfrm>
            <a:off x="16422196" y="11094020"/>
            <a:ext cx="7805802" cy="7699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48" name="Oval 247">
            <a:extLst>
              <a:ext uri="{FF2B5EF4-FFF2-40B4-BE49-F238E27FC236}">
                <a16:creationId xmlns:a16="http://schemas.microsoft.com/office/drawing/2014/main" id="{677ED003-DE33-4743-B176-C2323A877DF2}"/>
              </a:ext>
            </a:extLst>
          </p:cNvPr>
          <p:cNvSpPr/>
          <p:nvPr/>
        </p:nvSpPr>
        <p:spPr>
          <a:xfrm>
            <a:off x="16740965" y="10754413"/>
            <a:ext cx="688398" cy="688398"/>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A2D9D6DD-5D5F-4FDC-B6CC-1C25B29274D2}"/>
              </a:ext>
            </a:extLst>
          </p:cNvPr>
          <p:cNvSpPr/>
          <p:nvPr/>
        </p:nvSpPr>
        <p:spPr>
          <a:xfrm>
            <a:off x="18444095" y="10741929"/>
            <a:ext cx="688398" cy="688398"/>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D4D5BBB6-DF15-437D-B26B-42509C2568BA}"/>
              </a:ext>
            </a:extLst>
          </p:cNvPr>
          <p:cNvSpPr/>
          <p:nvPr/>
        </p:nvSpPr>
        <p:spPr>
          <a:xfrm>
            <a:off x="20147225" y="10774715"/>
            <a:ext cx="688398" cy="688398"/>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a:extLst>
              <a:ext uri="{FF2B5EF4-FFF2-40B4-BE49-F238E27FC236}">
                <a16:creationId xmlns:a16="http://schemas.microsoft.com/office/drawing/2014/main" id="{FA34E1AA-F850-414F-B57F-178027CA3BC0}"/>
              </a:ext>
            </a:extLst>
          </p:cNvPr>
          <p:cNvSpPr/>
          <p:nvPr/>
        </p:nvSpPr>
        <p:spPr>
          <a:xfrm>
            <a:off x="21850355" y="10788736"/>
            <a:ext cx="688398" cy="688398"/>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75E8A1B9-9957-4590-95D6-01AD4E8F0DDE}"/>
              </a:ext>
            </a:extLst>
          </p:cNvPr>
          <p:cNvSpPr/>
          <p:nvPr/>
        </p:nvSpPr>
        <p:spPr>
          <a:xfrm>
            <a:off x="23553483" y="10779860"/>
            <a:ext cx="688398" cy="688398"/>
          </a:xfrm>
          <a:prstGeom prst="ellipse">
            <a:avLst/>
          </a:prstGeom>
          <a:solidFill>
            <a:schemeClr val="accent4"/>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5" name="Graphic 254" descr="Work from home desk with solid fill">
            <a:extLst>
              <a:ext uri="{FF2B5EF4-FFF2-40B4-BE49-F238E27FC236}">
                <a16:creationId xmlns:a16="http://schemas.microsoft.com/office/drawing/2014/main" id="{CBBAEF13-77B8-495C-8EF4-62C8E6B00B7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3596039" y="10827326"/>
            <a:ext cx="603283" cy="603283"/>
          </a:xfrm>
          <a:prstGeom prst="rect">
            <a:avLst/>
          </a:prstGeom>
        </p:spPr>
      </p:pic>
      <p:pic>
        <p:nvPicPr>
          <p:cNvPr id="257" name="Graphic 256" descr="Graduation cap with solid fill">
            <a:extLst>
              <a:ext uri="{FF2B5EF4-FFF2-40B4-BE49-F238E27FC236}">
                <a16:creationId xmlns:a16="http://schemas.microsoft.com/office/drawing/2014/main" id="{6FE1239C-A934-4DD9-96B0-08CFF2B9A98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1814265" y="10728317"/>
            <a:ext cx="765528" cy="765528"/>
          </a:xfrm>
          <a:prstGeom prst="rect">
            <a:avLst/>
          </a:prstGeom>
        </p:spPr>
      </p:pic>
      <p:pic>
        <p:nvPicPr>
          <p:cNvPr id="259" name="Graphic 258" descr="Money with solid fill">
            <a:extLst>
              <a:ext uri="{FF2B5EF4-FFF2-40B4-BE49-F238E27FC236}">
                <a16:creationId xmlns:a16="http://schemas.microsoft.com/office/drawing/2014/main" id="{6978194C-4D8A-41F2-BBE7-8A7FFD429EA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0191602" y="10808024"/>
            <a:ext cx="591021" cy="591021"/>
          </a:xfrm>
          <a:prstGeom prst="rect">
            <a:avLst/>
          </a:prstGeom>
        </p:spPr>
      </p:pic>
      <p:pic>
        <p:nvPicPr>
          <p:cNvPr id="261" name="Graphic 260" descr="Woman with kid with solid fill">
            <a:extLst>
              <a:ext uri="{FF2B5EF4-FFF2-40B4-BE49-F238E27FC236}">
                <a16:creationId xmlns:a16="http://schemas.microsoft.com/office/drawing/2014/main" id="{2B655B54-8740-4923-8830-3F32EDEE7AB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6771900" y="10746271"/>
            <a:ext cx="674184" cy="674184"/>
          </a:xfrm>
          <a:prstGeom prst="rect">
            <a:avLst/>
          </a:prstGeom>
        </p:spPr>
      </p:pic>
      <p:pic>
        <p:nvPicPr>
          <p:cNvPr id="263" name="Graphic 262" descr="Man and woman with solid fill">
            <a:extLst>
              <a:ext uri="{FF2B5EF4-FFF2-40B4-BE49-F238E27FC236}">
                <a16:creationId xmlns:a16="http://schemas.microsoft.com/office/drawing/2014/main" id="{8F7A7E25-6967-4EBD-9C85-2DD52256D0A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8473352" y="10796444"/>
            <a:ext cx="575410" cy="575410"/>
          </a:xfrm>
          <a:prstGeom prst="rect">
            <a:avLst/>
          </a:prstGeom>
        </p:spPr>
      </p:pic>
      <p:sp>
        <p:nvSpPr>
          <p:cNvPr id="266" name="Text Box 3">
            <a:extLst>
              <a:ext uri="{FF2B5EF4-FFF2-40B4-BE49-F238E27FC236}">
                <a16:creationId xmlns:a16="http://schemas.microsoft.com/office/drawing/2014/main" id="{7E1FBC88-D99D-4DBE-B7E4-EC4BC5CB5525}"/>
              </a:ext>
            </a:extLst>
          </p:cNvPr>
          <p:cNvSpPr txBox="1">
            <a:spLocks noChangeArrowheads="1"/>
          </p:cNvSpPr>
          <p:nvPr/>
        </p:nvSpPr>
        <p:spPr bwMode="auto">
          <a:xfrm>
            <a:off x="16823277" y="11567610"/>
            <a:ext cx="565629"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Age</a:t>
            </a:r>
            <a:endParaRPr lang="en-US" altLang="en-US" sz="2000" dirty="0">
              <a:latin typeface="Verdana" panose="020B0604030504040204" pitchFamily="34" charset="0"/>
              <a:ea typeface="Verdana" panose="020B0604030504040204" pitchFamily="34" charset="0"/>
            </a:endParaRPr>
          </a:p>
        </p:txBody>
      </p:sp>
      <p:sp>
        <p:nvSpPr>
          <p:cNvPr id="267" name="Text Box 3">
            <a:extLst>
              <a:ext uri="{FF2B5EF4-FFF2-40B4-BE49-F238E27FC236}">
                <a16:creationId xmlns:a16="http://schemas.microsoft.com/office/drawing/2014/main" id="{E78613A9-B38B-4AAD-ACA8-CBE9CDBB0C6D}"/>
              </a:ext>
            </a:extLst>
          </p:cNvPr>
          <p:cNvSpPr txBox="1">
            <a:spLocks noChangeArrowheads="1"/>
          </p:cNvSpPr>
          <p:nvPr/>
        </p:nvSpPr>
        <p:spPr bwMode="auto">
          <a:xfrm>
            <a:off x="18297930" y="11577977"/>
            <a:ext cx="980727"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Gender</a:t>
            </a:r>
            <a:endParaRPr lang="en-US" altLang="en-US" sz="2000" dirty="0">
              <a:latin typeface="Verdana" panose="020B0604030504040204" pitchFamily="34" charset="0"/>
              <a:ea typeface="Verdana" panose="020B0604030504040204" pitchFamily="34" charset="0"/>
            </a:endParaRPr>
          </a:p>
        </p:txBody>
      </p:sp>
      <p:sp>
        <p:nvSpPr>
          <p:cNvPr id="268" name="Text Box 3">
            <a:extLst>
              <a:ext uri="{FF2B5EF4-FFF2-40B4-BE49-F238E27FC236}">
                <a16:creationId xmlns:a16="http://schemas.microsoft.com/office/drawing/2014/main" id="{7DD64D57-84A6-4364-BABE-DBA7E0AE650E}"/>
              </a:ext>
            </a:extLst>
          </p:cNvPr>
          <p:cNvSpPr txBox="1">
            <a:spLocks noChangeArrowheads="1"/>
          </p:cNvSpPr>
          <p:nvPr/>
        </p:nvSpPr>
        <p:spPr bwMode="auto">
          <a:xfrm>
            <a:off x="19818276" y="11577977"/>
            <a:ext cx="1367180"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Caregiver income</a:t>
            </a:r>
            <a:endParaRPr lang="en-US" altLang="en-US" sz="2000" dirty="0">
              <a:latin typeface="Verdana" panose="020B0604030504040204" pitchFamily="34" charset="0"/>
              <a:ea typeface="Verdana" panose="020B0604030504040204" pitchFamily="34" charset="0"/>
            </a:endParaRPr>
          </a:p>
        </p:txBody>
      </p:sp>
      <p:sp>
        <p:nvSpPr>
          <p:cNvPr id="269" name="Text Box 3">
            <a:extLst>
              <a:ext uri="{FF2B5EF4-FFF2-40B4-BE49-F238E27FC236}">
                <a16:creationId xmlns:a16="http://schemas.microsoft.com/office/drawing/2014/main" id="{12838BE0-9B6D-4B4D-B97D-7EE96BD3B7B9}"/>
              </a:ext>
            </a:extLst>
          </p:cNvPr>
          <p:cNvSpPr txBox="1">
            <a:spLocks noChangeArrowheads="1"/>
          </p:cNvSpPr>
          <p:nvPr/>
        </p:nvSpPr>
        <p:spPr bwMode="auto">
          <a:xfrm>
            <a:off x="21444185" y="11577977"/>
            <a:ext cx="1539944"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Caregiver education</a:t>
            </a:r>
            <a:endParaRPr lang="en-US" altLang="en-US" sz="2000" dirty="0">
              <a:latin typeface="Verdana" panose="020B0604030504040204" pitchFamily="34" charset="0"/>
              <a:ea typeface="Verdana" panose="020B0604030504040204" pitchFamily="34" charset="0"/>
            </a:endParaRPr>
          </a:p>
        </p:txBody>
      </p:sp>
      <p:sp>
        <p:nvSpPr>
          <p:cNvPr id="271" name="Text Box 3">
            <a:extLst>
              <a:ext uri="{FF2B5EF4-FFF2-40B4-BE49-F238E27FC236}">
                <a16:creationId xmlns:a16="http://schemas.microsoft.com/office/drawing/2014/main" id="{120CB3C6-C4BF-4BED-A8C6-C5C6BAFA8787}"/>
              </a:ext>
            </a:extLst>
          </p:cNvPr>
          <p:cNvSpPr txBox="1">
            <a:spLocks noChangeArrowheads="1"/>
          </p:cNvSpPr>
          <p:nvPr/>
        </p:nvSpPr>
        <p:spPr bwMode="auto">
          <a:xfrm>
            <a:off x="23026512" y="11577977"/>
            <a:ext cx="1742339"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Caregiver employment status</a:t>
            </a:r>
            <a:endParaRPr lang="en-US" altLang="en-US" sz="2000" dirty="0">
              <a:latin typeface="Verdana" panose="020B0604030504040204" pitchFamily="34" charset="0"/>
              <a:ea typeface="Verdana" panose="020B0604030504040204" pitchFamily="34" charset="0"/>
            </a:endParaRPr>
          </a:p>
        </p:txBody>
      </p:sp>
      <p:sp>
        <p:nvSpPr>
          <p:cNvPr id="272" name="Oval 271">
            <a:extLst>
              <a:ext uri="{FF2B5EF4-FFF2-40B4-BE49-F238E27FC236}">
                <a16:creationId xmlns:a16="http://schemas.microsoft.com/office/drawing/2014/main" id="{E22B62FA-24D8-4962-AE7D-EBAF91890FA1}"/>
              </a:ext>
            </a:extLst>
          </p:cNvPr>
          <p:cNvSpPr/>
          <p:nvPr/>
        </p:nvSpPr>
        <p:spPr>
          <a:xfrm>
            <a:off x="16215482" y="12440455"/>
            <a:ext cx="684087" cy="684087"/>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 Box 3">
            <a:extLst>
              <a:ext uri="{FF2B5EF4-FFF2-40B4-BE49-F238E27FC236}">
                <a16:creationId xmlns:a16="http://schemas.microsoft.com/office/drawing/2014/main" id="{1155C7ED-0668-4737-9893-5071582EC89E}"/>
              </a:ext>
            </a:extLst>
          </p:cNvPr>
          <p:cNvSpPr txBox="1">
            <a:spLocks noChangeArrowheads="1"/>
          </p:cNvSpPr>
          <p:nvPr/>
        </p:nvSpPr>
        <p:spPr bwMode="auto">
          <a:xfrm>
            <a:off x="17030055" y="12572248"/>
            <a:ext cx="3357907"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TREATMENT FACTORS</a:t>
            </a:r>
            <a:endParaRPr lang="en-US" altLang="en-US" sz="2000" b="1" dirty="0">
              <a:latin typeface="Verdana" panose="020B0604030504040204" pitchFamily="34" charset="0"/>
              <a:ea typeface="Verdana" panose="020B0604030504040204" pitchFamily="34" charset="0"/>
            </a:endParaRPr>
          </a:p>
        </p:txBody>
      </p:sp>
      <p:cxnSp>
        <p:nvCxnSpPr>
          <p:cNvPr id="275" name="Straight Connector 274">
            <a:extLst>
              <a:ext uri="{FF2B5EF4-FFF2-40B4-BE49-F238E27FC236}">
                <a16:creationId xmlns:a16="http://schemas.microsoft.com/office/drawing/2014/main" id="{D87E9655-74DA-4663-8C06-B7F07546895E}"/>
              </a:ext>
            </a:extLst>
          </p:cNvPr>
          <p:cNvCxnSpPr>
            <a:cxnSpLocks/>
            <a:stCxn id="272" idx="4"/>
          </p:cNvCxnSpPr>
          <p:nvPr/>
        </p:nvCxnSpPr>
        <p:spPr>
          <a:xfrm>
            <a:off x="16557526" y="13124542"/>
            <a:ext cx="0" cy="43566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479B34F-CC1B-4F93-8A72-79584144A6CF}"/>
              </a:ext>
            </a:extLst>
          </p:cNvPr>
          <p:cNvCxnSpPr>
            <a:cxnSpLocks/>
            <a:endCxn id="281" idx="6"/>
          </p:cNvCxnSpPr>
          <p:nvPr/>
        </p:nvCxnSpPr>
        <p:spPr>
          <a:xfrm>
            <a:off x="16546125" y="13578941"/>
            <a:ext cx="9567800" cy="3849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77" name="Oval 276">
            <a:extLst>
              <a:ext uri="{FF2B5EF4-FFF2-40B4-BE49-F238E27FC236}">
                <a16:creationId xmlns:a16="http://schemas.microsoft.com/office/drawing/2014/main" id="{C9B51952-E316-4D10-8C95-709B6C08CD8A}"/>
              </a:ext>
            </a:extLst>
          </p:cNvPr>
          <p:cNvSpPr/>
          <p:nvPr/>
        </p:nvSpPr>
        <p:spPr>
          <a:xfrm>
            <a:off x="16971261" y="13273241"/>
            <a:ext cx="688398" cy="688398"/>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244F4A0C-7D9A-4728-BC82-5D9CC469EDF7}"/>
              </a:ext>
            </a:extLst>
          </p:cNvPr>
          <p:cNvSpPr/>
          <p:nvPr/>
        </p:nvSpPr>
        <p:spPr>
          <a:xfrm>
            <a:off x="18998023" y="13273241"/>
            <a:ext cx="688398" cy="688398"/>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B83B2651-B708-4D19-BF40-7F29A4C9ADD7}"/>
              </a:ext>
            </a:extLst>
          </p:cNvPr>
          <p:cNvSpPr/>
          <p:nvPr/>
        </p:nvSpPr>
        <p:spPr>
          <a:xfrm>
            <a:off x="20912438" y="13234742"/>
            <a:ext cx="688398" cy="688398"/>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79660F6E-CE35-4047-A716-B866E56A2F58}"/>
              </a:ext>
            </a:extLst>
          </p:cNvPr>
          <p:cNvSpPr/>
          <p:nvPr/>
        </p:nvSpPr>
        <p:spPr>
          <a:xfrm>
            <a:off x="23148187" y="13273241"/>
            <a:ext cx="688398" cy="688398"/>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CFDBA98F-4851-4781-AB6F-86456B7C3556}"/>
              </a:ext>
            </a:extLst>
          </p:cNvPr>
          <p:cNvSpPr/>
          <p:nvPr/>
        </p:nvSpPr>
        <p:spPr>
          <a:xfrm>
            <a:off x="25425527" y="13273241"/>
            <a:ext cx="688398" cy="688398"/>
          </a:xfrm>
          <a:prstGeom prst="ellipse">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7" name="Text Box 3">
            <a:extLst>
              <a:ext uri="{FF2B5EF4-FFF2-40B4-BE49-F238E27FC236}">
                <a16:creationId xmlns:a16="http://schemas.microsoft.com/office/drawing/2014/main" id="{923A1732-CD1F-4AC1-ACDD-E63E614DF927}"/>
              </a:ext>
            </a:extLst>
          </p:cNvPr>
          <p:cNvSpPr txBox="1">
            <a:spLocks noChangeArrowheads="1"/>
          </p:cNvSpPr>
          <p:nvPr/>
        </p:nvSpPr>
        <p:spPr bwMode="auto">
          <a:xfrm>
            <a:off x="16488643" y="14098061"/>
            <a:ext cx="1602534" cy="1386859"/>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Viral suppression status</a:t>
            </a:r>
            <a:endParaRPr lang="en-US" altLang="en-US" sz="2000" dirty="0">
              <a:latin typeface="Verdana" panose="020B0604030504040204" pitchFamily="34" charset="0"/>
              <a:ea typeface="Verdana" panose="020B0604030504040204" pitchFamily="34" charset="0"/>
            </a:endParaRPr>
          </a:p>
        </p:txBody>
      </p:sp>
      <p:sp>
        <p:nvSpPr>
          <p:cNvPr id="288" name="Text Box 3">
            <a:extLst>
              <a:ext uri="{FF2B5EF4-FFF2-40B4-BE49-F238E27FC236}">
                <a16:creationId xmlns:a16="http://schemas.microsoft.com/office/drawing/2014/main" id="{48C9E0D1-110B-4937-AA3F-E10F8CF89E30}"/>
              </a:ext>
            </a:extLst>
          </p:cNvPr>
          <p:cNvSpPr txBox="1">
            <a:spLocks noChangeArrowheads="1"/>
          </p:cNvSpPr>
          <p:nvPr/>
        </p:nvSpPr>
        <p:spPr bwMode="auto">
          <a:xfrm>
            <a:off x="18540955" y="14092746"/>
            <a:ext cx="1602534"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Duration of C/ALHIV on treatment</a:t>
            </a:r>
            <a:endParaRPr lang="en-US" altLang="en-US" sz="2000" dirty="0">
              <a:latin typeface="Verdana" panose="020B0604030504040204" pitchFamily="34" charset="0"/>
              <a:ea typeface="Verdana" panose="020B0604030504040204" pitchFamily="34" charset="0"/>
            </a:endParaRPr>
          </a:p>
        </p:txBody>
      </p:sp>
      <p:sp>
        <p:nvSpPr>
          <p:cNvPr id="289" name="Text Box 3">
            <a:extLst>
              <a:ext uri="{FF2B5EF4-FFF2-40B4-BE49-F238E27FC236}">
                <a16:creationId xmlns:a16="http://schemas.microsoft.com/office/drawing/2014/main" id="{CA9FED34-24DB-438E-8B8A-27D5F210FF12}"/>
              </a:ext>
            </a:extLst>
          </p:cNvPr>
          <p:cNvSpPr txBox="1">
            <a:spLocks noChangeArrowheads="1"/>
          </p:cNvSpPr>
          <p:nvPr/>
        </p:nvSpPr>
        <p:spPr bwMode="auto">
          <a:xfrm>
            <a:off x="20573047" y="14080325"/>
            <a:ext cx="1367180"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ART regimen</a:t>
            </a:r>
            <a:endParaRPr lang="en-US" altLang="en-US" sz="2000" dirty="0">
              <a:latin typeface="Verdana" panose="020B0604030504040204" pitchFamily="34" charset="0"/>
              <a:ea typeface="Verdana" panose="020B0604030504040204" pitchFamily="34" charset="0"/>
            </a:endParaRPr>
          </a:p>
        </p:txBody>
      </p:sp>
      <p:sp>
        <p:nvSpPr>
          <p:cNvPr id="290" name="Text Box 3">
            <a:extLst>
              <a:ext uri="{FF2B5EF4-FFF2-40B4-BE49-F238E27FC236}">
                <a16:creationId xmlns:a16="http://schemas.microsoft.com/office/drawing/2014/main" id="{D32C5F3B-C364-47FB-9AB9-12CE2A676A0B}"/>
              </a:ext>
            </a:extLst>
          </p:cNvPr>
          <p:cNvSpPr txBox="1">
            <a:spLocks noChangeArrowheads="1"/>
          </p:cNvSpPr>
          <p:nvPr/>
        </p:nvSpPr>
        <p:spPr bwMode="auto">
          <a:xfrm>
            <a:off x="22369785" y="14084336"/>
            <a:ext cx="2140681"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Side-effects experienced by C/ALHIV</a:t>
            </a:r>
            <a:endParaRPr lang="en-US" altLang="en-US" sz="2000" dirty="0">
              <a:latin typeface="Verdana" panose="020B0604030504040204" pitchFamily="34" charset="0"/>
              <a:ea typeface="Verdana" panose="020B0604030504040204" pitchFamily="34" charset="0"/>
            </a:endParaRPr>
          </a:p>
        </p:txBody>
      </p:sp>
      <p:sp>
        <p:nvSpPr>
          <p:cNvPr id="291" name="Text Box 3">
            <a:extLst>
              <a:ext uri="{FF2B5EF4-FFF2-40B4-BE49-F238E27FC236}">
                <a16:creationId xmlns:a16="http://schemas.microsoft.com/office/drawing/2014/main" id="{9409BA4D-60C0-4A5B-8337-9F9CDBE0788B}"/>
              </a:ext>
            </a:extLst>
          </p:cNvPr>
          <p:cNvSpPr txBox="1">
            <a:spLocks noChangeArrowheads="1"/>
          </p:cNvSpPr>
          <p:nvPr/>
        </p:nvSpPr>
        <p:spPr bwMode="auto">
          <a:xfrm>
            <a:off x="24940024" y="14084336"/>
            <a:ext cx="1742339" cy="547530"/>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ctr"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Frequency of viral load monitoring</a:t>
            </a:r>
            <a:endParaRPr lang="en-US" altLang="en-US" sz="2000" dirty="0">
              <a:latin typeface="Verdana" panose="020B0604030504040204" pitchFamily="34" charset="0"/>
              <a:ea typeface="Verdana" panose="020B0604030504040204" pitchFamily="34" charset="0"/>
            </a:endParaRPr>
          </a:p>
        </p:txBody>
      </p:sp>
      <p:pic>
        <p:nvPicPr>
          <p:cNvPr id="293" name="Graphic 292" descr="Medicine with solid fill">
            <a:extLst>
              <a:ext uri="{FF2B5EF4-FFF2-40B4-BE49-F238E27FC236}">
                <a16:creationId xmlns:a16="http://schemas.microsoft.com/office/drawing/2014/main" id="{60C45BEE-5923-4802-A443-B4B83BE02BE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6290950" y="12507834"/>
            <a:ext cx="583031" cy="583031"/>
          </a:xfrm>
          <a:prstGeom prst="rect">
            <a:avLst/>
          </a:prstGeom>
        </p:spPr>
      </p:pic>
      <p:pic>
        <p:nvPicPr>
          <p:cNvPr id="296" name="Graphic 295" descr="Daily calendar with solid fill">
            <a:extLst>
              <a:ext uri="{FF2B5EF4-FFF2-40B4-BE49-F238E27FC236}">
                <a16:creationId xmlns:a16="http://schemas.microsoft.com/office/drawing/2014/main" id="{3E92F54D-8243-4460-A0A9-ED3F2B4CE21C}"/>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5449206" y="13277274"/>
            <a:ext cx="641040" cy="641040"/>
          </a:xfrm>
          <a:prstGeom prst="rect">
            <a:avLst/>
          </a:prstGeom>
        </p:spPr>
      </p:pic>
      <p:pic>
        <p:nvPicPr>
          <p:cNvPr id="298" name="Graphic 297" descr="Fever with solid fill">
            <a:extLst>
              <a:ext uri="{FF2B5EF4-FFF2-40B4-BE49-F238E27FC236}">
                <a16:creationId xmlns:a16="http://schemas.microsoft.com/office/drawing/2014/main" id="{4656F020-A2EF-4299-9974-C5FBF5CB9CA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3246539" y="13375449"/>
            <a:ext cx="500333" cy="500333"/>
          </a:xfrm>
          <a:prstGeom prst="rect">
            <a:avLst/>
          </a:prstGeom>
        </p:spPr>
      </p:pic>
      <p:pic>
        <p:nvPicPr>
          <p:cNvPr id="300" name="Graphic 299" descr="Germ with solid fill">
            <a:extLst>
              <a:ext uri="{FF2B5EF4-FFF2-40B4-BE49-F238E27FC236}">
                <a16:creationId xmlns:a16="http://schemas.microsoft.com/office/drawing/2014/main" id="{021BE445-D65D-430B-8D57-BEEA9DB8C2E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9043320" y="13307173"/>
            <a:ext cx="611141" cy="611141"/>
          </a:xfrm>
          <a:prstGeom prst="rect">
            <a:avLst/>
          </a:prstGeom>
        </p:spPr>
      </p:pic>
      <p:pic>
        <p:nvPicPr>
          <p:cNvPr id="302" name="Graphic 301" descr="Medicine with solid fill">
            <a:extLst>
              <a:ext uri="{FF2B5EF4-FFF2-40B4-BE49-F238E27FC236}">
                <a16:creationId xmlns:a16="http://schemas.microsoft.com/office/drawing/2014/main" id="{57AF8361-BABF-4A94-95F9-FD2D3F5B763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0945390" y="13234742"/>
            <a:ext cx="688398" cy="688398"/>
          </a:xfrm>
          <a:prstGeom prst="rect">
            <a:avLst/>
          </a:prstGeom>
        </p:spPr>
      </p:pic>
      <p:pic>
        <p:nvPicPr>
          <p:cNvPr id="304" name="Graphic 303" descr="Pandemic exponential curve line graph with solid fill">
            <a:extLst>
              <a:ext uri="{FF2B5EF4-FFF2-40B4-BE49-F238E27FC236}">
                <a16:creationId xmlns:a16="http://schemas.microsoft.com/office/drawing/2014/main" id="{974BA72B-2551-4FBA-A2CA-3AC27A5CE65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7002252" y="13309562"/>
            <a:ext cx="615756" cy="615756"/>
          </a:xfrm>
          <a:prstGeom prst="rect">
            <a:avLst/>
          </a:prstGeom>
        </p:spPr>
      </p:pic>
      <p:cxnSp>
        <p:nvCxnSpPr>
          <p:cNvPr id="309" name="Straight Connector 308">
            <a:extLst>
              <a:ext uri="{FF2B5EF4-FFF2-40B4-BE49-F238E27FC236}">
                <a16:creationId xmlns:a16="http://schemas.microsoft.com/office/drawing/2014/main" id="{4F418BB4-CE17-4497-98D5-1DC6D258167F}"/>
              </a:ext>
            </a:extLst>
          </p:cNvPr>
          <p:cNvCxnSpPr/>
          <p:nvPr/>
        </p:nvCxnSpPr>
        <p:spPr>
          <a:xfrm>
            <a:off x="1130276" y="17239452"/>
            <a:ext cx="28321024" cy="152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0" name="Oval 309">
            <a:extLst>
              <a:ext uri="{FF2B5EF4-FFF2-40B4-BE49-F238E27FC236}">
                <a16:creationId xmlns:a16="http://schemas.microsoft.com/office/drawing/2014/main" id="{6021F34D-5CCA-4005-8D3F-54BB9F3E9BC2}"/>
              </a:ext>
            </a:extLst>
          </p:cNvPr>
          <p:cNvSpPr/>
          <p:nvPr/>
        </p:nvSpPr>
        <p:spPr>
          <a:xfrm>
            <a:off x="15620253" y="17140650"/>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ext Box 3">
            <a:extLst>
              <a:ext uri="{FF2B5EF4-FFF2-40B4-BE49-F238E27FC236}">
                <a16:creationId xmlns:a16="http://schemas.microsoft.com/office/drawing/2014/main" id="{B0FD6144-0943-4C11-AA14-6A9D622E331D}"/>
              </a:ext>
            </a:extLst>
          </p:cNvPr>
          <p:cNvSpPr txBox="1">
            <a:spLocks noChangeArrowheads="1"/>
          </p:cNvSpPr>
          <p:nvPr/>
        </p:nvSpPr>
        <p:spPr bwMode="auto">
          <a:xfrm>
            <a:off x="1214757" y="17464668"/>
            <a:ext cx="13728722" cy="1003028"/>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800" b="1" dirty="0">
                <a:solidFill>
                  <a:srgbClr val="E0001B"/>
                </a:solidFill>
                <a:latin typeface="Verdana" panose="020B0604030504040204" pitchFamily="34" charset="0"/>
                <a:ea typeface="Verdana" panose="020B0604030504040204" pitchFamily="34" charset="0"/>
              </a:rPr>
              <a:t>Results</a:t>
            </a:r>
          </a:p>
          <a:p>
            <a:pPr algn="just" defTabSz="371736" eaLnBrk="0" fontAlgn="base" hangingPunct="0">
              <a:spcBef>
                <a:spcPts val="600"/>
              </a:spcBef>
              <a:spcAft>
                <a:spcPts val="600"/>
              </a:spcAft>
            </a:pPr>
            <a:endParaRPr lang="en-US" altLang="en-US" sz="2000" dirty="0">
              <a:latin typeface="Verdana" panose="020B0604030504040204" pitchFamily="34" charset="0"/>
              <a:ea typeface="Verdana" panose="020B0604030504040204" pitchFamily="34" charset="0"/>
            </a:endParaRPr>
          </a:p>
        </p:txBody>
      </p:sp>
      <p:graphicFrame>
        <p:nvGraphicFramePr>
          <p:cNvPr id="312" name="Diagram 311">
            <a:extLst>
              <a:ext uri="{FF2B5EF4-FFF2-40B4-BE49-F238E27FC236}">
                <a16:creationId xmlns:a16="http://schemas.microsoft.com/office/drawing/2014/main" id="{DA2E5543-78E4-45EB-A58D-3D554FE8A337}"/>
              </a:ext>
            </a:extLst>
          </p:cNvPr>
          <p:cNvGraphicFramePr/>
          <p:nvPr>
            <p:extLst>
              <p:ext uri="{D42A27DB-BD31-4B8C-83A1-F6EECF244321}">
                <p14:modId xmlns:p14="http://schemas.microsoft.com/office/powerpoint/2010/main" val="571816527"/>
              </p:ext>
            </p:extLst>
          </p:nvPr>
        </p:nvGraphicFramePr>
        <p:xfrm>
          <a:off x="2717792" y="21265600"/>
          <a:ext cx="25782466" cy="1824750"/>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sp>
        <p:nvSpPr>
          <p:cNvPr id="313" name="Text Box 3">
            <a:extLst>
              <a:ext uri="{FF2B5EF4-FFF2-40B4-BE49-F238E27FC236}">
                <a16:creationId xmlns:a16="http://schemas.microsoft.com/office/drawing/2014/main" id="{AFF9FCEA-6862-4BE5-B548-2565DD8EB675}"/>
              </a:ext>
            </a:extLst>
          </p:cNvPr>
          <p:cNvSpPr txBox="1">
            <a:spLocks noChangeArrowheads="1"/>
          </p:cNvSpPr>
          <p:nvPr/>
        </p:nvSpPr>
        <p:spPr bwMode="auto">
          <a:xfrm>
            <a:off x="15996708" y="25329132"/>
            <a:ext cx="6754652"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Enablers to viral load suppression</a:t>
            </a:r>
            <a:endParaRPr lang="en-US" altLang="en-US" sz="2000" b="1" dirty="0">
              <a:latin typeface="Verdana" panose="020B0604030504040204" pitchFamily="34" charset="0"/>
              <a:ea typeface="Verdana" panose="020B0604030504040204" pitchFamily="34" charset="0"/>
            </a:endParaRPr>
          </a:p>
        </p:txBody>
      </p:sp>
      <p:sp>
        <p:nvSpPr>
          <p:cNvPr id="317" name="Rectangle 316">
            <a:extLst>
              <a:ext uri="{FF2B5EF4-FFF2-40B4-BE49-F238E27FC236}">
                <a16:creationId xmlns:a16="http://schemas.microsoft.com/office/drawing/2014/main" id="{368534FC-938F-47E7-89ED-332C27F01315}"/>
              </a:ext>
            </a:extLst>
          </p:cNvPr>
          <p:cNvSpPr/>
          <p:nvPr/>
        </p:nvSpPr>
        <p:spPr>
          <a:xfrm>
            <a:off x="1943658" y="25092758"/>
            <a:ext cx="2136858" cy="885530"/>
          </a:xfrm>
          <a:custGeom>
            <a:avLst/>
            <a:gdLst>
              <a:gd name="connsiteX0" fmla="*/ 0 w 2136858"/>
              <a:gd name="connsiteY0" fmla="*/ 0 h 885530"/>
              <a:gd name="connsiteX1" fmla="*/ 512846 w 2136858"/>
              <a:gd name="connsiteY1" fmla="*/ 0 h 885530"/>
              <a:gd name="connsiteX2" fmla="*/ 1089798 w 2136858"/>
              <a:gd name="connsiteY2" fmla="*/ 0 h 885530"/>
              <a:gd name="connsiteX3" fmla="*/ 1666749 w 2136858"/>
              <a:gd name="connsiteY3" fmla="*/ 0 h 885530"/>
              <a:gd name="connsiteX4" fmla="*/ 2136858 w 2136858"/>
              <a:gd name="connsiteY4" fmla="*/ 0 h 885530"/>
              <a:gd name="connsiteX5" fmla="*/ 2136858 w 2136858"/>
              <a:gd name="connsiteY5" fmla="*/ 425054 h 885530"/>
              <a:gd name="connsiteX6" fmla="*/ 2136858 w 2136858"/>
              <a:gd name="connsiteY6" fmla="*/ 885530 h 885530"/>
              <a:gd name="connsiteX7" fmla="*/ 1624012 w 2136858"/>
              <a:gd name="connsiteY7" fmla="*/ 885530 h 885530"/>
              <a:gd name="connsiteX8" fmla="*/ 1047060 w 2136858"/>
              <a:gd name="connsiteY8" fmla="*/ 885530 h 885530"/>
              <a:gd name="connsiteX9" fmla="*/ 470109 w 2136858"/>
              <a:gd name="connsiteY9" fmla="*/ 885530 h 885530"/>
              <a:gd name="connsiteX10" fmla="*/ 0 w 2136858"/>
              <a:gd name="connsiteY10" fmla="*/ 885530 h 885530"/>
              <a:gd name="connsiteX11" fmla="*/ 0 w 2136858"/>
              <a:gd name="connsiteY11" fmla="*/ 460476 h 885530"/>
              <a:gd name="connsiteX12" fmla="*/ 0 w 2136858"/>
              <a:gd name="connsiteY12" fmla="*/ 0 h 8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6858" h="885530" extrusionOk="0">
                <a:moveTo>
                  <a:pt x="0" y="0"/>
                </a:moveTo>
                <a:cubicBezTo>
                  <a:pt x="129221" y="-1016"/>
                  <a:pt x="363160" y="32053"/>
                  <a:pt x="512846" y="0"/>
                </a:cubicBezTo>
                <a:cubicBezTo>
                  <a:pt x="662532" y="-32053"/>
                  <a:pt x="914883" y="54681"/>
                  <a:pt x="1089798" y="0"/>
                </a:cubicBezTo>
                <a:cubicBezTo>
                  <a:pt x="1264713" y="-54681"/>
                  <a:pt x="1446686" y="46410"/>
                  <a:pt x="1666749" y="0"/>
                </a:cubicBezTo>
                <a:cubicBezTo>
                  <a:pt x="1886812" y="-46410"/>
                  <a:pt x="2005057" y="55840"/>
                  <a:pt x="2136858" y="0"/>
                </a:cubicBezTo>
                <a:cubicBezTo>
                  <a:pt x="2150627" y="168324"/>
                  <a:pt x="2096614" y="269127"/>
                  <a:pt x="2136858" y="425054"/>
                </a:cubicBezTo>
                <a:cubicBezTo>
                  <a:pt x="2177102" y="580981"/>
                  <a:pt x="2089628" y="765994"/>
                  <a:pt x="2136858" y="885530"/>
                </a:cubicBezTo>
                <a:cubicBezTo>
                  <a:pt x="2010059" y="907108"/>
                  <a:pt x="1761040" y="868123"/>
                  <a:pt x="1624012" y="885530"/>
                </a:cubicBezTo>
                <a:cubicBezTo>
                  <a:pt x="1486984" y="902937"/>
                  <a:pt x="1272116" y="847869"/>
                  <a:pt x="1047060" y="885530"/>
                </a:cubicBezTo>
                <a:cubicBezTo>
                  <a:pt x="822004" y="923191"/>
                  <a:pt x="607354" y="861428"/>
                  <a:pt x="470109" y="885530"/>
                </a:cubicBezTo>
                <a:cubicBezTo>
                  <a:pt x="332864" y="909632"/>
                  <a:pt x="234314" y="863800"/>
                  <a:pt x="0" y="885530"/>
                </a:cubicBezTo>
                <a:cubicBezTo>
                  <a:pt x="-5498" y="762505"/>
                  <a:pt x="14134" y="548958"/>
                  <a:pt x="0" y="460476"/>
                </a:cubicBezTo>
                <a:cubicBezTo>
                  <a:pt x="-14134" y="371994"/>
                  <a:pt x="52205" y="151733"/>
                  <a:pt x="0" y="0"/>
                </a:cubicBezTo>
                <a:close/>
              </a:path>
            </a:pathLst>
          </a:custGeom>
          <a:noFill/>
          <a:ln w="38100">
            <a:solidFill>
              <a:schemeClr val="accent2"/>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ext Box 3">
            <a:extLst>
              <a:ext uri="{FF2B5EF4-FFF2-40B4-BE49-F238E27FC236}">
                <a16:creationId xmlns:a16="http://schemas.microsoft.com/office/drawing/2014/main" id="{C96B6396-BDB4-46EF-BDCC-04B3906B91A7}"/>
              </a:ext>
            </a:extLst>
          </p:cNvPr>
          <p:cNvSpPr txBox="1">
            <a:spLocks noChangeArrowheads="1"/>
          </p:cNvSpPr>
          <p:nvPr/>
        </p:nvSpPr>
        <p:spPr bwMode="auto">
          <a:xfrm>
            <a:off x="2241245" y="26366452"/>
            <a:ext cx="12043198" cy="4780952"/>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1200"/>
              </a:spcBef>
              <a:spcAft>
                <a:spcPts val="1200"/>
              </a:spcAft>
            </a:pPr>
            <a:r>
              <a:rPr lang="en-ZA" altLang="en-US" sz="2000" b="1" dirty="0">
                <a:solidFill>
                  <a:srgbClr val="000000"/>
                </a:solidFill>
                <a:latin typeface="Verdana" panose="020B0604030504040204" pitchFamily="34" charset="0"/>
                <a:ea typeface="Verdana" panose="020B0604030504040204" pitchFamily="34" charset="0"/>
              </a:rPr>
              <a:t>C</a:t>
            </a:r>
            <a:r>
              <a:rPr lang="en-US" altLang="en-US" sz="2000" b="1" dirty="0" err="1">
                <a:solidFill>
                  <a:srgbClr val="000000"/>
                </a:solidFill>
                <a:latin typeface="Verdana" panose="020B0604030504040204" pitchFamily="34" charset="0"/>
                <a:ea typeface="Verdana" panose="020B0604030504040204" pitchFamily="34" charset="0"/>
              </a:rPr>
              <a:t>aregivers</a:t>
            </a:r>
            <a:r>
              <a:rPr lang="en-US" altLang="en-US" sz="2000" dirty="0">
                <a:solidFill>
                  <a:srgbClr val="000000"/>
                </a:solidFill>
                <a:latin typeface="Verdana" panose="020B0604030504040204" pitchFamily="34" charset="0"/>
                <a:ea typeface="Verdana" panose="020B0604030504040204" pitchFamily="34" charset="0"/>
              </a:rPr>
              <a:t> </a:t>
            </a:r>
            <a:r>
              <a:rPr lang="en-US" altLang="en-US" sz="2000" b="1" dirty="0">
                <a:solidFill>
                  <a:srgbClr val="000000"/>
                </a:solidFill>
                <a:latin typeface="Verdana" panose="020B0604030504040204" pitchFamily="34" charset="0"/>
                <a:ea typeface="Verdana" panose="020B0604030504040204" pitchFamily="34" charset="0"/>
              </a:rPr>
              <a:t>administering</a:t>
            </a:r>
            <a:r>
              <a:rPr lang="en-US" altLang="en-US" sz="2000" dirty="0">
                <a:solidFill>
                  <a:srgbClr val="000000"/>
                </a:solidFill>
                <a:latin typeface="Verdana" panose="020B0604030504040204" pitchFamily="34" charset="0"/>
                <a:ea typeface="Verdana" panose="020B0604030504040204" pitchFamily="34" charset="0"/>
              </a:rPr>
              <a:t> </a:t>
            </a:r>
            <a:r>
              <a:rPr lang="en-US" altLang="en-US" sz="2000" b="1" dirty="0">
                <a:solidFill>
                  <a:srgbClr val="000000"/>
                </a:solidFill>
                <a:latin typeface="Verdana" panose="020B0604030504040204" pitchFamily="34" charset="0"/>
                <a:ea typeface="Verdana" panose="020B0604030504040204" pitchFamily="34" charset="0"/>
              </a:rPr>
              <a:t>antiretroviral therapy</a:t>
            </a:r>
            <a:r>
              <a:rPr lang="en-US" altLang="en-US" sz="2000" dirty="0">
                <a:solidFill>
                  <a:srgbClr val="000000"/>
                </a:solidFill>
                <a:latin typeface="Verdana" panose="020B0604030504040204" pitchFamily="34" charset="0"/>
                <a:ea typeface="Verdana" panose="020B0604030504040204" pitchFamily="34" charset="0"/>
              </a:rPr>
              <a:t> for children under 14 years increases the chances of the CLHIV achieving viral load suppression </a:t>
            </a:r>
            <a:r>
              <a:rPr lang="en-US" altLang="en-US" sz="2000" b="1" i="1" dirty="0">
                <a:solidFill>
                  <a:srgbClr val="000000"/>
                </a:solidFill>
                <a:latin typeface="Verdana" panose="020B0604030504040204" pitchFamily="34" charset="0"/>
                <a:ea typeface="Verdana" panose="020B0604030504040204" pitchFamily="34" charset="0"/>
              </a:rPr>
              <a:t>(P=.</a:t>
            </a:r>
            <a:r>
              <a:rPr lang="en-US" altLang="en-US" sz="2000" b="1" dirty="0">
                <a:solidFill>
                  <a:srgbClr val="000000"/>
                </a:solidFill>
                <a:latin typeface="Verdana" panose="020B0604030504040204" pitchFamily="34" charset="0"/>
                <a:ea typeface="Verdana" panose="020B0604030504040204" pitchFamily="34" charset="0"/>
              </a:rPr>
              <a:t>008)</a:t>
            </a:r>
          </a:p>
          <a:p>
            <a:pPr algn="just" defTabSz="371736" eaLnBrk="0" fontAlgn="base" hangingPunct="0">
              <a:spcBef>
                <a:spcPts val="1200"/>
              </a:spcBef>
              <a:spcAft>
                <a:spcPts val="1200"/>
              </a:spcAft>
            </a:pPr>
            <a:r>
              <a:rPr lang="en-US" altLang="en-US" sz="2000" dirty="0">
                <a:solidFill>
                  <a:srgbClr val="000000"/>
                </a:solidFill>
                <a:latin typeface="Verdana" panose="020B0604030504040204" pitchFamily="34" charset="0"/>
                <a:ea typeface="Verdana" panose="020B0604030504040204" pitchFamily="34" charset="0"/>
              </a:rPr>
              <a:t>C/ALHV are more likely to achieve viral load suppression when they and their caregivers receive </a:t>
            </a:r>
            <a:r>
              <a:rPr lang="en-US" altLang="en-US" sz="2000" b="1" dirty="0">
                <a:solidFill>
                  <a:srgbClr val="000000"/>
                </a:solidFill>
                <a:latin typeface="Verdana" panose="020B0604030504040204" pitchFamily="34" charset="0"/>
                <a:ea typeface="Verdana" panose="020B0604030504040204" pitchFamily="34" charset="0"/>
              </a:rPr>
              <a:t>psychosocial support</a:t>
            </a:r>
            <a:r>
              <a:rPr lang="en-US" altLang="en-US" sz="2000" dirty="0">
                <a:solidFill>
                  <a:srgbClr val="000000"/>
                </a:solidFill>
                <a:latin typeface="Verdana" panose="020B0604030504040204" pitchFamily="34" charset="0"/>
                <a:ea typeface="Verdana" panose="020B0604030504040204" pitchFamily="34" charset="0"/>
              </a:rPr>
              <a:t> </a:t>
            </a:r>
            <a:r>
              <a:rPr lang="en-US" altLang="en-US" sz="2000" b="1" i="1" dirty="0">
                <a:solidFill>
                  <a:srgbClr val="000000"/>
                </a:solidFill>
                <a:latin typeface="Verdana" panose="020B0604030504040204" pitchFamily="34" charset="0"/>
                <a:ea typeface="Verdana" panose="020B0604030504040204" pitchFamily="34" charset="0"/>
              </a:rPr>
              <a:t>(P&lt;</a:t>
            </a:r>
            <a:r>
              <a:rPr lang="en-US" altLang="en-US" sz="2000" b="1" dirty="0">
                <a:solidFill>
                  <a:srgbClr val="000000"/>
                </a:solidFill>
                <a:latin typeface="Verdana" panose="020B0604030504040204" pitchFamily="34" charset="0"/>
                <a:ea typeface="Verdana" panose="020B0604030504040204" pitchFamily="34" charset="0"/>
              </a:rPr>
              <a:t>.01)</a:t>
            </a:r>
          </a:p>
          <a:p>
            <a:pPr algn="just" defTabSz="371736" eaLnBrk="0" fontAlgn="base" hangingPunct="0">
              <a:spcBef>
                <a:spcPts val="1200"/>
              </a:spcBef>
              <a:spcAft>
                <a:spcPts val="1200"/>
              </a:spcAft>
            </a:pPr>
            <a:r>
              <a:rPr lang="en-US" altLang="en-US" sz="2000" b="1" dirty="0">
                <a:solidFill>
                  <a:srgbClr val="000000"/>
                </a:solidFill>
                <a:latin typeface="Verdana" panose="020B0604030504040204" pitchFamily="34" charset="0"/>
                <a:ea typeface="Verdana" panose="020B0604030504040204" pitchFamily="34" charset="0"/>
              </a:rPr>
              <a:t>Longer waiting times</a:t>
            </a:r>
            <a:r>
              <a:rPr lang="en-US" altLang="en-US" sz="2000" dirty="0">
                <a:solidFill>
                  <a:srgbClr val="000000"/>
                </a:solidFill>
                <a:latin typeface="Verdana" panose="020B0604030504040204" pitchFamily="34" charset="0"/>
                <a:ea typeface="Verdana" panose="020B0604030504040204" pitchFamily="34" charset="0"/>
              </a:rPr>
              <a:t> in health facilities may result in missed appointments and ultimately becoming virally unsuppressed </a:t>
            </a:r>
            <a:r>
              <a:rPr lang="en-US" altLang="en-US" sz="2000" b="1" i="1" dirty="0">
                <a:solidFill>
                  <a:srgbClr val="000000"/>
                </a:solidFill>
                <a:latin typeface="Verdana" panose="020B0604030504040204" pitchFamily="34" charset="0"/>
                <a:ea typeface="Verdana" panose="020B0604030504040204" pitchFamily="34" charset="0"/>
              </a:rPr>
              <a:t>(P=</a:t>
            </a:r>
            <a:r>
              <a:rPr lang="en-US" altLang="en-US" sz="2000" b="1" dirty="0">
                <a:solidFill>
                  <a:srgbClr val="000000"/>
                </a:solidFill>
                <a:latin typeface="Verdana" panose="020B0604030504040204" pitchFamily="34" charset="0"/>
                <a:ea typeface="Verdana" panose="020B0604030504040204" pitchFamily="34" charset="0"/>
              </a:rPr>
              <a:t>.04)</a:t>
            </a:r>
          </a:p>
          <a:p>
            <a:pPr algn="just" defTabSz="371736" eaLnBrk="0" fontAlgn="base" hangingPunct="0">
              <a:spcBef>
                <a:spcPts val="1200"/>
              </a:spcBef>
              <a:spcAft>
                <a:spcPts val="1200"/>
              </a:spcAft>
            </a:pPr>
            <a:r>
              <a:rPr lang="en-US" altLang="en-US" sz="2000" dirty="0">
                <a:solidFill>
                  <a:srgbClr val="000000"/>
                </a:solidFill>
                <a:latin typeface="Verdana" panose="020B0604030504040204" pitchFamily="34" charset="0"/>
                <a:ea typeface="Verdana" panose="020B0604030504040204" pitchFamily="34" charset="0"/>
              </a:rPr>
              <a:t>C/ALHIV and caregivers who spend </a:t>
            </a:r>
            <a:r>
              <a:rPr lang="en-US" altLang="en-US" sz="2000" b="1" dirty="0">
                <a:solidFill>
                  <a:srgbClr val="000000"/>
                </a:solidFill>
                <a:latin typeface="Verdana" panose="020B0604030504040204" pitchFamily="34" charset="0"/>
                <a:ea typeface="Verdana" panose="020B0604030504040204" pitchFamily="34" charset="0"/>
              </a:rPr>
              <a:t>more than three hours in queues</a:t>
            </a:r>
            <a:r>
              <a:rPr lang="en-US" altLang="en-US" sz="2000" dirty="0">
                <a:solidFill>
                  <a:srgbClr val="000000"/>
                </a:solidFill>
                <a:latin typeface="Verdana" panose="020B0604030504040204" pitchFamily="34" charset="0"/>
                <a:ea typeface="Verdana" panose="020B0604030504040204" pitchFamily="34" charset="0"/>
              </a:rPr>
              <a:t> at health facilities are </a:t>
            </a:r>
            <a:r>
              <a:rPr lang="en-US" altLang="en-US" sz="2000" b="1" dirty="0">
                <a:solidFill>
                  <a:srgbClr val="000000"/>
                </a:solidFill>
                <a:latin typeface="Verdana" panose="020B0604030504040204" pitchFamily="34" charset="0"/>
                <a:ea typeface="Verdana" panose="020B0604030504040204" pitchFamily="34" charset="0"/>
              </a:rPr>
              <a:t>3.5 times </a:t>
            </a:r>
            <a:r>
              <a:rPr lang="en-US" altLang="en-US" sz="2000" dirty="0">
                <a:solidFill>
                  <a:srgbClr val="000000"/>
                </a:solidFill>
                <a:latin typeface="Verdana" panose="020B0604030504040204" pitchFamily="34" charset="0"/>
                <a:ea typeface="Verdana" panose="020B0604030504040204" pitchFamily="34" charset="0"/>
              </a:rPr>
              <a:t>more likely to be virally unsuppressed</a:t>
            </a:r>
          </a:p>
          <a:p>
            <a:pPr algn="just" defTabSz="371736" eaLnBrk="0" fontAlgn="base" hangingPunct="0">
              <a:spcBef>
                <a:spcPts val="1200"/>
              </a:spcBef>
              <a:spcAft>
                <a:spcPts val="1200"/>
              </a:spcAft>
            </a:pPr>
            <a:r>
              <a:rPr lang="en-US" altLang="en-US" sz="2000" dirty="0">
                <a:solidFill>
                  <a:srgbClr val="000000"/>
                </a:solidFill>
                <a:latin typeface="Verdana" panose="020B0604030504040204" pitchFamily="34" charset="0"/>
                <a:ea typeface="Verdana" panose="020B0604030504040204" pitchFamily="34" charset="0"/>
              </a:rPr>
              <a:t>Consistent </a:t>
            </a:r>
            <a:r>
              <a:rPr lang="en-US" altLang="en-US" sz="2000" b="1" dirty="0">
                <a:solidFill>
                  <a:srgbClr val="000000"/>
                </a:solidFill>
                <a:latin typeface="Verdana" panose="020B0604030504040204" pitchFamily="34" charset="0"/>
                <a:ea typeface="Verdana" panose="020B0604030504040204" pitchFamily="34" charset="0"/>
              </a:rPr>
              <a:t>case management</a:t>
            </a:r>
            <a:r>
              <a:rPr lang="en-US" altLang="en-US" sz="2000" dirty="0">
                <a:solidFill>
                  <a:srgbClr val="000000"/>
                </a:solidFill>
                <a:latin typeface="Verdana" panose="020B0604030504040204" pitchFamily="34" charset="0"/>
                <a:ea typeface="Verdana" panose="020B0604030504040204" pitchFamily="34" charset="0"/>
              </a:rPr>
              <a:t> and </a:t>
            </a:r>
            <a:r>
              <a:rPr lang="en-US" altLang="en-US" sz="2000" b="1" dirty="0">
                <a:solidFill>
                  <a:srgbClr val="000000"/>
                </a:solidFill>
                <a:latin typeface="Verdana" panose="020B0604030504040204" pitchFamily="34" charset="0"/>
                <a:ea typeface="Verdana" panose="020B0604030504040204" pitchFamily="34" charset="0"/>
              </a:rPr>
              <a:t>frequent</a:t>
            </a:r>
            <a:r>
              <a:rPr lang="en-US" altLang="en-US" sz="2000" dirty="0">
                <a:solidFill>
                  <a:srgbClr val="000000"/>
                </a:solidFill>
                <a:latin typeface="Verdana" panose="020B0604030504040204" pitchFamily="34" charset="0"/>
                <a:ea typeface="Verdana" panose="020B0604030504040204" pitchFamily="34" charset="0"/>
              </a:rPr>
              <a:t> </a:t>
            </a:r>
            <a:r>
              <a:rPr lang="en-US" altLang="en-US" sz="2000" b="1" dirty="0">
                <a:solidFill>
                  <a:srgbClr val="000000"/>
                </a:solidFill>
                <a:latin typeface="Verdana" panose="020B0604030504040204" pitchFamily="34" charset="0"/>
                <a:ea typeface="Verdana" panose="020B0604030504040204" pitchFamily="34" charset="0"/>
              </a:rPr>
              <a:t>home</a:t>
            </a:r>
            <a:r>
              <a:rPr lang="en-US" altLang="en-US" sz="2000" dirty="0">
                <a:solidFill>
                  <a:srgbClr val="000000"/>
                </a:solidFill>
                <a:latin typeface="Verdana" panose="020B0604030504040204" pitchFamily="34" charset="0"/>
                <a:ea typeface="Verdana" panose="020B0604030504040204" pitchFamily="34" charset="0"/>
              </a:rPr>
              <a:t> </a:t>
            </a:r>
            <a:r>
              <a:rPr lang="en-US" altLang="en-US" sz="2000" b="1" dirty="0">
                <a:solidFill>
                  <a:srgbClr val="000000"/>
                </a:solidFill>
                <a:latin typeface="Verdana" panose="020B0604030504040204" pitchFamily="34" charset="0"/>
                <a:ea typeface="Verdana" panose="020B0604030504040204" pitchFamily="34" charset="0"/>
              </a:rPr>
              <a:t>visits</a:t>
            </a:r>
            <a:r>
              <a:rPr lang="en-US" altLang="en-US" sz="2000" dirty="0">
                <a:solidFill>
                  <a:srgbClr val="000000"/>
                </a:solidFill>
                <a:latin typeface="Verdana" panose="020B0604030504040204" pitchFamily="34" charset="0"/>
                <a:ea typeface="Verdana" panose="020B0604030504040204" pitchFamily="34" charset="0"/>
              </a:rPr>
              <a:t> by community care workers may promote the likeliness of C/ALHIV achieving viral suppression </a:t>
            </a:r>
            <a:r>
              <a:rPr lang="en-US" altLang="en-US" sz="2000" b="1" i="1" dirty="0">
                <a:solidFill>
                  <a:srgbClr val="000000"/>
                </a:solidFill>
                <a:latin typeface="Verdana" panose="020B0604030504040204" pitchFamily="34" charset="0"/>
                <a:ea typeface="Verdana" panose="020B0604030504040204" pitchFamily="34" charset="0"/>
              </a:rPr>
              <a:t>(P=</a:t>
            </a:r>
            <a:r>
              <a:rPr lang="en-US" altLang="en-US" sz="2000" b="1" dirty="0">
                <a:solidFill>
                  <a:srgbClr val="000000"/>
                </a:solidFill>
                <a:latin typeface="Verdana" panose="020B0604030504040204" pitchFamily="34" charset="0"/>
                <a:ea typeface="Verdana" panose="020B0604030504040204" pitchFamily="34" charset="0"/>
              </a:rPr>
              <a:t>.02)</a:t>
            </a:r>
          </a:p>
          <a:p>
            <a:pPr algn="just" defTabSz="371736" eaLnBrk="0" fontAlgn="base" hangingPunct="0">
              <a:spcBef>
                <a:spcPts val="1200"/>
              </a:spcBef>
              <a:spcAft>
                <a:spcPts val="1200"/>
              </a:spcAft>
            </a:pPr>
            <a:r>
              <a:rPr lang="en-US" altLang="en-US" sz="2000" dirty="0">
                <a:solidFill>
                  <a:srgbClr val="000000"/>
                </a:solidFill>
                <a:latin typeface="Verdana" panose="020B0604030504040204" pitchFamily="34" charset="0"/>
                <a:ea typeface="Verdana" panose="020B0604030504040204" pitchFamily="34" charset="0"/>
              </a:rPr>
              <a:t> </a:t>
            </a:r>
            <a:endParaRPr lang="en-US" altLang="en-US" sz="2000" dirty="0">
              <a:latin typeface="Verdana" panose="020B0604030504040204" pitchFamily="34" charset="0"/>
              <a:ea typeface="Verdana" panose="020B0604030504040204" pitchFamily="34" charset="0"/>
            </a:endParaRPr>
          </a:p>
        </p:txBody>
      </p:sp>
      <p:sp>
        <p:nvSpPr>
          <p:cNvPr id="325" name="Oval 324">
            <a:extLst>
              <a:ext uri="{FF2B5EF4-FFF2-40B4-BE49-F238E27FC236}">
                <a16:creationId xmlns:a16="http://schemas.microsoft.com/office/drawing/2014/main" id="{E7B5C096-C730-4721-AF19-6F92DC81146A}"/>
              </a:ext>
            </a:extLst>
          </p:cNvPr>
          <p:cNvSpPr/>
          <p:nvPr/>
        </p:nvSpPr>
        <p:spPr>
          <a:xfrm>
            <a:off x="1612922" y="26428014"/>
            <a:ext cx="225989" cy="2259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7" name="Straight Connector 326">
            <a:extLst>
              <a:ext uri="{FF2B5EF4-FFF2-40B4-BE49-F238E27FC236}">
                <a16:creationId xmlns:a16="http://schemas.microsoft.com/office/drawing/2014/main" id="{7A6ACDBB-8132-4128-BCFD-0AB7B493BB04}"/>
              </a:ext>
            </a:extLst>
          </p:cNvPr>
          <p:cNvCxnSpPr>
            <a:cxnSpLocks/>
          </p:cNvCxnSpPr>
          <p:nvPr/>
        </p:nvCxnSpPr>
        <p:spPr>
          <a:xfrm>
            <a:off x="1725916" y="26541008"/>
            <a:ext cx="0" cy="421839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8" name="Oval 327">
            <a:extLst>
              <a:ext uri="{FF2B5EF4-FFF2-40B4-BE49-F238E27FC236}">
                <a16:creationId xmlns:a16="http://schemas.microsoft.com/office/drawing/2014/main" id="{29406ECD-26E4-4838-A9AF-4B3A22A43E44}"/>
              </a:ext>
            </a:extLst>
          </p:cNvPr>
          <p:cNvSpPr/>
          <p:nvPr/>
        </p:nvSpPr>
        <p:spPr>
          <a:xfrm>
            <a:off x="1612918" y="27344560"/>
            <a:ext cx="225989" cy="2259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994783D6-17F2-4DF3-9922-C4905903A238}"/>
              </a:ext>
            </a:extLst>
          </p:cNvPr>
          <p:cNvSpPr/>
          <p:nvPr/>
        </p:nvSpPr>
        <p:spPr>
          <a:xfrm>
            <a:off x="1612918" y="28283037"/>
            <a:ext cx="225989" cy="2259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8046D322-E01D-4622-A39F-8FB79972AA2E}"/>
              </a:ext>
            </a:extLst>
          </p:cNvPr>
          <p:cNvSpPr/>
          <p:nvPr/>
        </p:nvSpPr>
        <p:spPr>
          <a:xfrm>
            <a:off x="1612919" y="29155503"/>
            <a:ext cx="225989" cy="2259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CB309554-BAB9-4AF1-9725-AC6EC9E14789}"/>
              </a:ext>
            </a:extLst>
          </p:cNvPr>
          <p:cNvSpPr/>
          <p:nvPr/>
        </p:nvSpPr>
        <p:spPr>
          <a:xfrm>
            <a:off x="1612919" y="30104416"/>
            <a:ext cx="225989" cy="225989"/>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 Box 3">
            <a:extLst>
              <a:ext uri="{FF2B5EF4-FFF2-40B4-BE49-F238E27FC236}">
                <a16:creationId xmlns:a16="http://schemas.microsoft.com/office/drawing/2014/main" id="{3ED5BF07-1F9C-4237-A403-E5BA071E3742}"/>
              </a:ext>
            </a:extLst>
          </p:cNvPr>
          <p:cNvSpPr txBox="1">
            <a:spLocks noChangeArrowheads="1"/>
          </p:cNvSpPr>
          <p:nvPr/>
        </p:nvSpPr>
        <p:spPr bwMode="auto">
          <a:xfrm>
            <a:off x="2373319" y="25532911"/>
            <a:ext cx="3357907"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FINDINGS</a:t>
            </a:r>
            <a:endParaRPr lang="en-US" altLang="en-US" sz="2000" b="1" dirty="0">
              <a:latin typeface="Verdana" panose="020B0604030504040204" pitchFamily="34" charset="0"/>
              <a:ea typeface="Verdana" panose="020B0604030504040204" pitchFamily="34" charset="0"/>
            </a:endParaRPr>
          </a:p>
        </p:txBody>
      </p:sp>
      <p:sp>
        <p:nvSpPr>
          <p:cNvPr id="343" name="Rectangle 342">
            <a:extLst>
              <a:ext uri="{FF2B5EF4-FFF2-40B4-BE49-F238E27FC236}">
                <a16:creationId xmlns:a16="http://schemas.microsoft.com/office/drawing/2014/main" id="{0D07809D-6576-4912-A34E-70DB216A64CA}"/>
              </a:ext>
            </a:extLst>
          </p:cNvPr>
          <p:cNvSpPr/>
          <p:nvPr/>
        </p:nvSpPr>
        <p:spPr>
          <a:xfrm>
            <a:off x="15818203" y="25089822"/>
            <a:ext cx="5445504" cy="885530"/>
          </a:xfrm>
          <a:custGeom>
            <a:avLst/>
            <a:gdLst>
              <a:gd name="connsiteX0" fmla="*/ 0 w 5445504"/>
              <a:gd name="connsiteY0" fmla="*/ 0 h 885530"/>
              <a:gd name="connsiteX1" fmla="*/ 490095 w 5445504"/>
              <a:gd name="connsiteY1" fmla="*/ 0 h 885530"/>
              <a:gd name="connsiteX2" fmla="*/ 1143556 w 5445504"/>
              <a:gd name="connsiteY2" fmla="*/ 0 h 885530"/>
              <a:gd name="connsiteX3" fmla="*/ 1797016 w 5445504"/>
              <a:gd name="connsiteY3" fmla="*/ 0 h 885530"/>
              <a:gd name="connsiteX4" fmla="*/ 2232657 w 5445504"/>
              <a:gd name="connsiteY4" fmla="*/ 0 h 885530"/>
              <a:gd name="connsiteX5" fmla="*/ 2668297 w 5445504"/>
              <a:gd name="connsiteY5" fmla="*/ 0 h 885530"/>
              <a:gd name="connsiteX6" fmla="*/ 3321757 w 5445504"/>
              <a:gd name="connsiteY6" fmla="*/ 0 h 885530"/>
              <a:gd name="connsiteX7" fmla="*/ 3702943 w 5445504"/>
              <a:gd name="connsiteY7" fmla="*/ 0 h 885530"/>
              <a:gd name="connsiteX8" fmla="*/ 4356403 w 5445504"/>
              <a:gd name="connsiteY8" fmla="*/ 0 h 885530"/>
              <a:gd name="connsiteX9" fmla="*/ 4737588 w 5445504"/>
              <a:gd name="connsiteY9" fmla="*/ 0 h 885530"/>
              <a:gd name="connsiteX10" fmla="*/ 5445504 w 5445504"/>
              <a:gd name="connsiteY10" fmla="*/ 0 h 885530"/>
              <a:gd name="connsiteX11" fmla="*/ 5445504 w 5445504"/>
              <a:gd name="connsiteY11" fmla="*/ 416199 h 885530"/>
              <a:gd name="connsiteX12" fmla="*/ 5445504 w 5445504"/>
              <a:gd name="connsiteY12" fmla="*/ 885530 h 885530"/>
              <a:gd name="connsiteX13" fmla="*/ 5009864 w 5445504"/>
              <a:gd name="connsiteY13" fmla="*/ 885530 h 885530"/>
              <a:gd name="connsiteX14" fmla="*/ 4356403 w 5445504"/>
              <a:gd name="connsiteY14" fmla="*/ 885530 h 885530"/>
              <a:gd name="connsiteX15" fmla="*/ 3702943 w 5445504"/>
              <a:gd name="connsiteY15" fmla="*/ 885530 h 885530"/>
              <a:gd name="connsiteX16" fmla="*/ 3049482 w 5445504"/>
              <a:gd name="connsiteY16" fmla="*/ 885530 h 885530"/>
              <a:gd name="connsiteX17" fmla="*/ 2668297 w 5445504"/>
              <a:gd name="connsiteY17" fmla="*/ 885530 h 885530"/>
              <a:gd name="connsiteX18" fmla="*/ 2014836 w 5445504"/>
              <a:gd name="connsiteY18" fmla="*/ 885530 h 885530"/>
              <a:gd name="connsiteX19" fmla="*/ 1361376 w 5445504"/>
              <a:gd name="connsiteY19" fmla="*/ 885530 h 885530"/>
              <a:gd name="connsiteX20" fmla="*/ 980191 w 5445504"/>
              <a:gd name="connsiteY20" fmla="*/ 885530 h 885530"/>
              <a:gd name="connsiteX21" fmla="*/ 0 w 5445504"/>
              <a:gd name="connsiteY21" fmla="*/ 885530 h 885530"/>
              <a:gd name="connsiteX22" fmla="*/ 0 w 5445504"/>
              <a:gd name="connsiteY22" fmla="*/ 451620 h 885530"/>
              <a:gd name="connsiteX23" fmla="*/ 0 w 5445504"/>
              <a:gd name="connsiteY23" fmla="*/ 0 h 8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45504" h="885530" extrusionOk="0">
                <a:moveTo>
                  <a:pt x="0" y="0"/>
                </a:moveTo>
                <a:cubicBezTo>
                  <a:pt x="169124" y="-27664"/>
                  <a:pt x="258744" y="34497"/>
                  <a:pt x="490095" y="0"/>
                </a:cubicBezTo>
                <a:cubicBezTo>
                  <a:pt x="721446" y="-34497"/>
                  <a:pt x="914614" y="28096"/>
                  <a:pt x="1143556" y="0"/>
                </a:cubicBezTo>
                <a:cubicBezTo>
                  <a:pt x="1372498" y="-28096"/>
                  <a:pt x="1602156" y="60808"/>
                  <a:pt x="1797016" y="0"/>
                </a:cubicBezTo>
                <a:cubicBezTo>
                  <a:pt x="1991876" y="-60808"/>
                  <a:pt x="2135598" y="15728"/>
                  <a:pt x="2232657" y="0"/>
                </a:cubicBezTo>
                <a:cubicBezTo>
                  <a:pt x="2329716" y="-15728"/>
                  <a:pt x="2574196" y="29181"/>
                  <a:pt x="2668297" y="0"/>
                </a:cubicBezTo>
                <a:cubicBezTo>
                  <a:pt x="2762398" y="-29181"/>
                  <a:pt x="3138013" y="37972"/>
                  <a:pt x="3321757" y="0"/>
                </a:cubicBezTo>
                <a:cubicBezTo>
                  <a:pt x="3505501" y="-37972"/>
                  <a:pt x="3574420" y="23677"/>
                  <a:pt x="3702943" y="0"/>
                </a:cubicBezTo>
                <a:cubicBezTo>
                  <a:pt x="3831466" y="-23677"/>
                  <a:pt x="4056943" y="26476"/>
                  <a:pt x="4356403" y="0"/>
                </a:cubicBezTo>
                <a:cubicBezTo>
                  <a:pt x="4655863" y="-26476"/>
                  <a:pt x="4553050" y="17578"/>
                  <a:pt x="4737588" y="0"/>
                </a:cubicBezTo>
                <a:cubicBezTo>
                  <a:pt x="4922127" y="-17578"/>
                  <a:pt x="5259437" y="59947"/>
                  <a:pt x="5445504" y="0"/>
                </a:cubicBezTo>
                <a:cubicBezTo>
                  <a:pt x="5474579" y="192795"/>
                  <a:pt x="5423391" y="279453"/>
                  <a:pt x="5445504" y="416199"/>
                </a:cubicBezTo>
                <a:cubicBezTo>
                  <a:pt x="5467617" y="552945"/>
                  <a:pt x="5432237" y="725228"/>
                  <a:pt x="5445504" y="885530"/>
                </a:cubicBezTo>
                <a:cubicBezTo>
                  <a:pt x="5284536" y="922752"/>
                  <a:pt x="5141948" y="844406"/>
                  <a:pt x="5009864" y="885530"/>
                </a:cubicBezTo>
                <a:cubicBezTo>
                  <a:pt x="4877780" y="926654"/>
                  <a:pt x="4565914" y="878008"/>
                  <a:pt x="4356403" y="885530"/>
                </a:cubicBezTo>
                <a:cubicBezTo>
                  <a:pt x="4146892" y="893052"/>
                  <a:pt x="3953056" y="838148"/>
                  <a:pt x="3702943" y="885530"/>
                </a:cubicBezTo>
                <a:cubicBezTo>
                  <a:pt x="3452830" y="932912"/>
                  <a:pt x="3290491" y="821981"/>
                  <a:pt x="3049482" y="885530"/>
                </a:cubicBezTo>
                <a:cubicBezTo>
                  <a:pt x="2808473" y="949079"/>
                  <a:pt x="2772469" y="874242"/>
                  <a:pt x="2668297" y="885530"/>
                </a:cubicBezTo>
                <a:cubicBezTo>
                  <a:pt x="2564125" y="896818"/>
                  <a:pt x="2286100" y="878491"/>
                  <a:pt x="2014836" y="885530"/>
                </a:cubicBezTo>
                <a:cubicBezTo>
                  <a:pt x="1743572" y="892569"/>
                  <a:pt x="1561811" y="848798"/>
                  <a:pt x="1361376" y="885530"/>
                </a:cubicBezTo>
                <a:cubicBezTo>
                  <a:pt x="1160941" y="922262"/>
                  <a:pt x="1103020" y="855669"/>
                  <a:pt x="980191" y="885530"/>
                </a:cubicBezTo>
                <a:cubicBezTo>
                  <a:pt x="857362" y="915391"/>
                  <a:pt x="385387" y="791206"/>
                  <a:pt x="0" y="885530"/>
                </a:cubicBezTo>
                <a:cubicBezTo>
                  <a:pt x="-32083" y="699029"/>
                  <a:pt x="34995" y="619690"/>
                  <a:pt x="0" y="451620"/>
                </a:cubicBezTo>
                <a:cubicBezTo>
                  <a:pt x="-34995" y="283550"/>
                  <a:pt x="20146" y="157440"/>
                  <a:pt x="0" y="0"/>
                </a:cubicBezTo>
                <a:close/>
              </a:path>
            </a:pathLst>
          </a:custGeom>
          <a:noFill/>
          <a:ln w="38100">
            <a:solidFill>
              <a:schemeClr val="accent1"/>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ext Box 3">
            <a:extLst>
              <a:ext uri="{FF2B5EF4-FFF2-40B4-BE49-F238E27FC236}">
                <a16:creationId xmlns:a16="http://schemas.microsoft.com/office/drawing/2014/main" id="{723E09CC-78A5-459A-A0D3-6A0E7FAE5536}"/>
              </a:ext>
            </a:extLst>
          </p:cNvPr>
          <p:cNvSpPr txBox="1">
            <a:spLocks noChangeArrowheads="1"/>
          </p:cNvSpPr>
          <p:nvPr/>
        </p:nvSpPr>
        <p:spPr bwMode="auto">
          <a:xfrm>
            <a:off x="1440593" y="18771197"/>
            <a:ext cx="6754652"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Barriers to viral load suppression</a:t>
            </a:r>
            <a:endParaRPr lang="en-US" altLang="en-US" sz="2000" b="1" dirty="0">
              <a:latin typeface="Verdana" panose="020B0604030504040204" pitchFamily="34" charset="0"/>
              <a:ea typeface="Verdana" panose="020B0604030504040204" pitchFamily="34" charset="0"/>
            </a:endParaRPr>
          </a:p>
        </p:txBody>
      </p:sp>
      <p:sp>
        <p:nvSpPr>
          <p:cNvPr id="345" name="Rectangle 344">
            <a:extLst>
              <a:ext uri="{FF2B5EF4-FFF2-40B4-BE49-F238E27FC236}">
                <a16:creationId xmlns:a16="http://schemas.microsoft.com/office/drawing/2014/main" id="{5CC7A61D-0F84-42D8-B423-0E4E7504F3BD}"/>
              </a:ext>
            </a:extLst>
          </p:cNvPr>
          <p:cNvSpPr/>
          <p:nvPr/>
        </p:nvSpPr>
        <p:spPr>
          <a:xfrm>
            <a:off x="1262088" y="18531887"/>
            <a:ext cx="5445504" cy="885530"/>
          </a:xfrm>
          <a:custGeom>
            <a:avLst/>
            <a:gdLst>
              <a:gd name="connsiteX0" fmla="*/ 0 w 5445504"/>
              <a:gd name="connsiteY0" fmla="*/ 0 h 885530"/>
              <a:gd name="connsiteX1" fmla="*/ 490095 w 5445504"/>
              <a:gd name="connsiteY1" fmla="*/ 0 h 885530"/>
              <a:gd name="connsiteX2" fmla="*/ 1143556 w 5445504"/>
              <a:gd name="connsiteY2" fmla="*/ 0 h 885530"/>
              <a:gd name="connsiteX3" fmla="*/ 1797016 w 5445504"/>
              <a:gd name="connsiteY3" fmla="*/ 0 h 885530"/>
              <a:gd name="connsiteX4" fmla="*/ 2232657 w 5445504"/>
              <a:gd name="connsiteY4" fmla="*/ 0 h 885530"/>
              <a:gd name="connsiteX5" fmla="*/ 2668297 w 5445504"/>
              <a:gd name="connsiteY5" fmla="*/ 0 h 885530"/>
              <a:gd name="connsiteX6" fmla="*/ 3321757 w 5445504"/>
              <a:gd name="connsiteY6" fmla="*/ 0 h 885530"/>
              <a:gd name="connsiteX7" fmla="*/ 3702943 w 5445504"/>
              <a:gd name="connsiteY7" fmla="*/ 0 h 885530"/>
              <a:gd name="connsiteX8" fmla="*/ 4356403 w 5445504"/>
              <a:gd name="connsiteY8" fmla="*/ 0 h 885530"/>
              <a:gd name="connsiteX9" fmla="*/ 4737588 w 5445504"/>
              <a:gd name="connsiteY9" fmla="*/ 0 h 885530"/>
              <a:gd name="connsiteX10" fmla="*/ 5445504 w 5445504"/>
              <a:gd name="connsiteY10" fmla="*/ 0 h 885530"/>
              <a:gd name="connsiteX11" fmla="*/ 5445504 w 5445504"/>
              <a:gd name="connsiteY11" fmla="*/ 416199 h 885530"/>
              <a:gd name="connsiteX12" fmla="*/ 5445504 w 5445504"/>
              <a:gd name="connsiteY12" fmla="*/ 885530 h 885530"/>
              <a:gd name="connsiteX13" fmla="*/ 5009864 w 5445504"/>
              <a:gd name="connsiteY13" fmla="*/ 885530 h 885530"/>
              <a:gd name="connsiteX14" fmla="*/ 4356403 w 5445504"/>
              <a:gd name="connsiteY14" fmla="*/ 885530 h 885530"/>
              <a:gd name="connsiteX15" fmla="*/ 3702943 w 5445504"/>
              <a:gd name="connsiteY15" fmla="*/ 885530 h 885530"/>
              <a:gd name="connsiteX16" fmla="*/ 3049482 w 5445504"/>
              <a:gd name="connsiteY16" fmla="*/ 885530 h 885530"/>
              <a:gd name="connsiteX17" fmla="*/ 2668297 w 5445504"/>
              <a:gd name="connsiteY17" fmla="*/ 885530 h 885530"/>
              <a:gd name="connsiteX18" fmla="*/ 2014836 w 5445504"/>
              <a:gd name="connsiteY18" fmla="*/ 885530 h 885530"/>
              <a:gd name="connsiteX19" fmla="*/ 1361376 w 5445504"/>
              <a:gd name="connsiteY19" fmla="*/ 885530 h 885530"/>
              <a:gd name="connsiteX20" fmla="*/ 980191 w 5445504"/>
              <a:gd name="connsiteY20" fmla="*/ 885530 h 885530"/>
              <a:gd name="connsiteX21" fmla="*/ 0 w 5445504"/>
              <a:gd name="connsiteY21" fmla="*/ 885530 h 885530"/>
              <a:gd name="connsiteX22" fmla="*/ 0 w 5445504"/>
              <a:gd name="connsiteY22" fmla="*/ 451620 h 885530"/>
              <a:gd name="connsiteX23" fmla="*/ 0 w 5445504"/>
              <a:gd name="connsiteY23" fmla="*/ 0 h 8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45504" h="885530" extrusionOk="0">
                <a:moveTo>
                  <a:pt x="0" y="0"/>
                </a:moveTo>
                <a:cubicBezTo>
                  <a:pt x="169124" y="-27664"/>
                  <a:pt x="258744" y="34497"/>
                  <a:pt x="490095" y="0"/>
                </a:cubicBezTo>
                <a:cubicBezTo>
                  <a:pt x="721446" y="-34497"/>
                  <a:pt x="914614" y="28096"/>
                  <a:pt x="1143556" y="0"/>
                </a:cubicBezTo>
                <a:cubicBezTo>
                  <a:pt x="1372498" y="-28096"/>
                  <a:pt x="1602156" y="60808"/>
                  <a:pt x="1797016" y="0"/>
                </a:cubicBezTo>
                <a:cubicBezTo>
                  <a:pt x="1991876" y="-60808"/>
                  <a:pt x="2135598" y="15728"/>
                  <a:pt x="2232657" y="0"/>
                </a:cubicBezTo>
                <a:cubicBezTo>
                  <a:pt x="2329716" y="-15728"/>
                  <a:pt x="2574196" y="29181"/>
                  <a:pt x="2668297" y="0"/>
                </a:cubicBezTo>
                <a:cubicBezTo>
                  <a:pt x="2762398" y="-29181"/>
                  <a:pt x="3138013" y="37972"/>
                  <a:pt x="3321757" y="0"/>
                </a:cubicBezTo>
                <a:cubicBezTo>
                  <a:pt x="3505501" y="-37972"/>
                  <a:pt x="3574420" y="23677"/>
                  <a:pt x="3702943" y="0"/>
                </a:cubicBezTo>
                <a:cubicBezTo>
                  <a:pt x="3831466" y="-23677"/>
                  <a:pt x="4056943" y="26476"/>
                  <a:pt x="4356403" y="0"/>
                </a:cubicBezTo>
                <a:cubicBezTo>
                  <a:pt x="4655863" y="-26476"/>
                  <a:pt x="4553050" y="17578"/>
                  <a:pt x="4737588" y="0"/>
                </a:cubicBezTo>
                <a:cubicBezTo>
                  <a:pt x="4922127" y="-17578"/>
                  <a:pt x="5259437" y="59947"/>
                  <a:pt x="5445504" y="0"/>
                </a:cubicBezTo>
                <a:cubicBezTo>
                  <a:pt x="5474579" y="192795"/>
                  <a:pt x="5423391" y="279453"/>
                  <a:pt x="5445504" y="416199"/>
                </a:cubicBezTo>
                <a:cubicBezTo>
                  <a:pt x="5467617" y="552945"/>
                  <a:pt x="5432237" y="725228"/>
                  <a:pt x="5445504" y="885530"/>
                </a:cubicBezTo>
                <a:cubicBezTo>
                  <a:pt x="5284536" y="922752"/>
                  <a:pt x="5141948" y="844406"/>
                  <a:pt x="5009864" y="885530"/>
                </a:cubicBezTo>
                <a:cubicBezTo>
                  <a:pt x="4877780" y="926654"/>
                  <a:pt x="4565914" y="878008"/>
                  <a:pt x="4356403" y="885530"/>
                </a:cubicBezTo>
                <a:cubicBezTo>
                  <a:pt x="4146892" y="893052"/>
                  <a:pt x="3953056" y="838148"/>
                  <a:pt x="3702943" y="885530"/>
                </a:cubicBezTo>
                <a:cubicBezTo>
                  <a:pt x="3452830" y="932912"/>
                  <a:pt x="3290491" y="821981"/>
                  <a:pt x="3049482" y="885530"/>
                </a:cubicBezTo>
                <a:cubicBezTo>
                  <a:pt x="2808473" y="949079"/>
                  <a:pt x="2772469" y="874242"/>
                  <a:pt x="2668297" y="885530"/>
                </a:cubicBezTo>
                <a:cubicBezTo>
                  <a:pt x="2564125" y="896818"/>
                  <a:pt x="2286100" y="878491"/>
                  <a:pt x="2014836" y="885530"/>
                </a:cubicBezTo>
                <a:cubicBezTo>
                  <a:pt x="1743572" y="892569"/>
                  <a:pt x="1561811" y="848798"/>
                  <a:pt x="1361376" y="885530"/>
                </a:cubicBezTo>
                <a:cubicBezTo>
                  <a:pt x="1160941" y="922262"/>
                  <a:pt x="1103020" y="855669"/>
                  <a:pt x="980191" y="885530"/>
                </a:cubicBezTo>
                <a:cubicBezTo>
                  <a:pt x="857362" y="915391"/>
                  <a:pt x="385387" y="791206"/>
                  <a:pt x="0" y="885530"/>
                </a:cubicBezTo>
                <a:cubicBezTo>
                  <a:pt x="-32083" y="699029"/>
                  <a:pt x="34995" y="619690"/>
                  <a:pt x="0" y="451620"/>
                </a:cubicBezTo>
                <a:cubicBezTo>
                  <a:pt x="-34995" y="283550"/>
                  <a:pt x="20146" y="157440"/>
                  <a:pt x="0" y="0"/>
                </a:cubicBezTo>
                <a:close/>
              </a:path>
            </a:pathLst>
          </a:custGeom>
          <a:noFill/>
          <a:ln w="38100">
            <a:solidFill>
              <a:schemeClr val="accent4"/>
            </a:solidFill>
            <a:extLst>
              <a:ext uri="{C807C97D-BFC1-408E-A445-0C87EB9F89A2}">
                <ask:lineSketchStyleProps xmlns:ask="http://schemas.microsoft.com/office/drawing/2018/sketchyshapes" sd="121844776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ext Box 3">
            <a:extLst>
              <a:ext uri="{FF2B5EF4-FFF2-40B4-BE49-F238E27FC236}">
                <a16:creationId xmlns:a16="http://schemas.microsoft.com/office/drawing/2014/main" id="{BAF36766-7859-4B24-9D57-E8B0B91255C5}"/>
              </a:ext>
            </a:extLst>
          </p:cNvPr>
          <p:cNvSpPr txBox="1">
            <a:spLocks noChangeArrowheads="1"/>
          </p:cNvSpPr>
          <p:nvPr/>
        </p:nvSpPr>
        <p:spPr bwMode="auto">
          <a:xfrm>
            <a:off x="1533524" y="36941080"/>
            <a:ext cx="13767436" cy="2113217"/>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800" b="1" dirty="0">
                <a:solidFill>
                  <a:srgbClr val="E0001B"/>
                </a:solidFill>
                <a:latin typeface="Verdana" panose="020B0604030504040204" pitchFamily="34" charset="0"/>
                <a:ea typeface="Verdana" panose="020B0604030504040204" pitchFamily="34" charset="0"/>
              </a:rPr>
              <a:t>Conclusion</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Findings will be used to determine </a:t>
            </a:r>
            <a:r>
              <a:rPr lang="en-US" altLang="en-US" sz="2000" b="1" dirty="0">
                <a:solidFill>
                  <a:srgbClr val="000000"/>
                </a:solidFill>
                <a:latin typeface="Verdana" panose="020B0604030504040204" pitchFamily="34" charset="0"/>
                <a:ea typeface="Verdana" panose="020B0604030504040204" pitchFamily="34" charset="0"/>
              </a:rPr>
              <a:t>differentiating characteristics of C/ALHIV</a:t>
            </a:r>
            <a:r>
              <a:rPr lang="en-US" altLang="en-US" sz="2000" dirty="0">
                <a:solidFill>
                  <a:srgbClr val="000000"/>
                </a:solidFill>
                <a:latin typeface="Verdana" panose="020B0604030504040204" pitchFamily="34" charset="0"/>
                <a:ea typeface="Verdana" panose="020B0604030504040204" pitchFamily="34" charset="0"/>
              </a:rPr>
              <a:t>, for </a:t>
            </a:r>
            <a:r>
              <a:rPr lang="en-US" altLang="en-US" sz="2000" b="1" dirty="0">
                <a:solidFill>
                  <a:srgbClr val="000000"/>
                </a:solidFill>
                <a:latin typeface="Verdana" panose="020B0604030504040204" pitchFamily="34" charset="0"/>
                <a:ea typeface="Verdana" panose="020B0604030504040204" pitchFamily="34" charset="0"/>
              </a:rPr>
              <a:t>effective case management. Tailored and age-appropriate services </a:t>
            </a:r>
            <a:r>
              <a:rPr lang="en-US" altLang="en-US" sz="2000" dirty="0">
                <a:solidFill>
                  <a:srgbClr val="000000"/>
                </a:solidFill>
                <a:latin typeface="Verdana" panose="020B0604030504040204" pitchFamily="34" charset="0"/>
                <a:ea typeface="Verdana" panose="020B0604030504040204" pitchFamily="34" charset="0"/>
              </a:rPr>
              <a:t>should be prioritized to fast-track efforts towards achieving the last 95 goal among C/ALHIV in South Africa.</a:t>
            </a:r>
            <a:r>
              <a:rPr lang="en-US" altLang="en-US" sz="2000" b="1" dirty="0">
                <a:solidFill>
                  <a:srgbClr val="000000"/>
                </a:solidFill>
                <a:latin typeface="Verdana" panose="020B0604030504040204" pitchFamily="34" charset="0"/>
                <a:ea typeface="Verdana" panose="020B0604030504040204" pitchFamily="34" charset="0"/>
              </a:rPr>
              <a:t> </a:t>
            </a:r>
            <a:endParaRPr lang="en-US" altLang="en-US" sz="2000" dirty="0">
              <a:latin typeface="Verdana" panose="020B0604030504040204" pitchFamily="34" charset="0"/>
              <a:ea typeface="Verdana" panose="020B0604030504040204" pitchFamily="34" charset="0"/>
            </a:endParaRPr>
          </a:p>
        </p:txBody>
      </p:sp>
      <p:sp>
        <p:nvSpPr>
          <p:cNvPr id="348" name="Text Box 3">
            <a:extLst>
              <a:ext uri="{FF2B5EF4-FFF2-40B4-BE49-F238E27FC236}">
                <a16:creationId xmlns:a16="http://schemas.microsoft.com/office/drawing/2014/main" id="{4FFC2AC5-91BF-40DB-B2DB-0BE59ABFE99A}"/>
              </a:ext>
            </a:extLst>
          </p:cNvPr>
          <p:cNvSpPr txBox="1">
            <a:spLocks noChangeArrowheads="1"/>
          </p:cNvSpPr>
          <p:nvPr/>
        </p:nvSpPr>
        <p:spPr bwMode="auto">
          <a:xfrm>
            <a:off x="15857735" y="37030907"/>
            <a:ext cx="13767436" cy="2585289"/>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800" b="1" dirty="0">
                <a:solidFill>
                  <a:srgbClr val="E0001B"/>
                </a:solidFill>
                <a:latin typeface="Verdana" panose="020B0604030504040204" pitchFamily="34" charset="0"/>
                <a:ea typeface="Verdana" panose="020B0604030504040204" pitchFamily="34" charset="0"/>
              </a:rPr>
              <a:t>Acknowledgement</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This publication is made possible by the generous support of the American people through the U.S. President’s Emergency Plan for AIDS relief (PEPFAR) with the United States Agency for International Development (USAID)</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The contents are the responsibility of the Capacity Development and Support program, managed by FHI 360, and do not necessarily reflect the views of USAID or the United States Government.</a:t>
            </a:r>
            <a:endParaRPr lang="en-US" altLang="en-US" sz="2000" dirty="0">
              <a:latin typeface="Verdana" panose="020B0604030504040204" pitchFamily="34" charset="0"/>
              <a:ea typeface="Verdana" panose="020B0604030504040204" pitchFamily="34" charset="0"/>
            </a:endParaRPr>
          </a:p>
        </p:txBody>
      </p:sp>
      <p:sp>
        <p:nvSpPr>
          <p:cNvPr id="349" name="Text Box 3">
            <a:extLst>
              <a:ext uri="{FF2B5EF4-FFF2-40B4-BE49-F238E27FC236}">
                <a16:creationId xmlns:a16="http://schemas.microsoft.com/office/drawing/2014/main" id="{47195C8D-511B-4F1D-B677-6CB4F5DED315}"/>
              </a:ext>
            </a:extLst>
          </p:cNvPr>
          <p:cNvSpPr txBox="1">
            <a:spLocks noChangeArrowheads="1"/>
          </p:cNvSpPr>
          <p:nvPr/>
        </p:nvSpPr>
        <p:spPr bwMode="auto">
          <a:xfrm>
            <a:off x="1523352" y="38919898"/>
            <a:ext cx="13767436" cy="1295135"/>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800" b="1" dirty="0">
                <a:solidFill>
                  <a:srgbClr val="E0001B"/>
                </a:solidFill>
                <a:latin typeface="Verdana" panose="020B0604030504040204" pitchFamily="34" charset="0"/>
                <a:ea typeface="Verdana" panose="020B0604030504040204" pitchFamily="34" charset="0"/>
              </a:rPr>
              <a:t>Authors</a:t>
            </a:r>
          </a:p>
          <a:p>
            <a:pPr algn="just" defTabSz="371736" eaLnBrk="0" fontAlgn="base" hangingPunct="0">
              <a:spcBef>
                <a:spcPts val="600"/>
              </a:spcBef>
              <a:spcAft>
                <a:spcPts val="600"/>
              </a:spcAft>
            </a:pPr>
            <a:r>
              <a:rPr lang="en-US" altLang="en-US" sz="2000" dirty="0">
                <a:solidFill>
                  <a:srgbClr val="000000"/>
                </a:solidFill>
                <a:latin typeface="Verdana" panose="020B0604030504040204" pitchFamily="34" charset="0"/>
                <a:ea typeface="Verdana" panose="020B0604030504040204" pitchFamily="34" charset="0"/>
              </a:rPr>
              <a:t>C. Siame, C. Magezi, N. Nyoni, S. Enslin</a:t>
            </a:r>
            <a:endParaRPr lang="en-US" altLang="en-US" sz="2000" dirty="0">
              <a:latin typeface="Verdana" panose="020B0604030504040204" pitchFamily="34" charset="0"/>
              <a:ea typeface="Verdana" panose="020B0604030504040204" pitchFamily="34" charset="0"/>
            </a:endParaRPr>
          </a:p>
        </p:txBody>
      </p:sp>
      <p:sp>
        <p:nvSpPr>
          <p:cNvPr id="350" name="Text Box 3">
            <a:extLst>
              <a:ext uri="{FF2B5EF4-FFF2-40B4-BE49-F238E27FC236}">
                <a16:creationId xmlns:a16="http://schemas.microsoft.com/office/drawing/2014/main" id="{229F8C77-D5FF-4AE4-A579-E1027807D117}"/>
              </a:ext>
            </a:extLst>
          </p:cNvPr>
          <p:cNvSpPr txBox="1">
            <a:spLocks noChangeArrowheads="1"/>
          </p:cNvSpPr>
          <p:nvPr/>
        </p:nvSpPr>
        <p:spPr bwMode="auto">
          <a:xfrm>
            <a:off x="1523352" y="40156845"/>
            <a:ext cx="13767436" cy="1295135"/>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800" b="1" dirty="0">
                <a:solidFill>
                  <a:srgbClr val="E0001B"/>
                </a:solidFill>
                <a:latin typeface="Verdana" panose="020B0604030504040204" pitchFamily="34" charset="0"/>
                <a:ea typeface="Verdana" panose="020B0604030504040204" pitchFamily="34" charset="0"/>
              </a:rPr>
              <a:t>Contact us</a:t>
            </a:r>
          </a:p>
          <a:p>
            <a:pPr algn="just" defTabSz="371736" eaLnBrk="0" fontAlgn="base" hangingPunct="0">
              <a:spcBef>
                <a:spcPts val="600"/>
              </a:spcBef>
              <a:spcAft>
                <a:spcPts val="600"/>
              </a:spcAft>
            </a:pPr>
            <a:r>
              <a:rPr lang="en-US" altLang="en-US" sz="2000" u="sng" dirty="0">
                <a:latin typeface="Verdana" panose="020B0604030504040204" pitchFamily="34" charset="0"/>
                <a:ea typeface="Verdana" panose="020B0604030504040204" pitchFamily="34" charset="0"/>
                <a:hlinkClick r:id="rId47">
                  <a:extLst>
                    <a:ext uri="{A12FA001-AC4F-418D-AE19-62706E023703}">
                      <ahyp:hlinkClr xmlns:ahyp="http://schemas.microsoft.com/office/drawing/2018/hyperlinkcolor" val="tx"/>
                    </a:ext>
                  </a:extLst>
                </a:hlinkClick>
              </a:rPr>
              <a:t>Visit our website at </a:t>
            </a:r>
            <a:r>
              <a:rPr lang="en-US" altLang="en-US" sz="2000" dirty="0">
                <a:solidFill>
                  <a:srgbClr val="0563C1"/>
                </a:solidFill>
                <a:latin typeface="Verdana" panose="020B0604030504040204" pitchFamily="34" charset="0"/>
                <a:ea typeface="Verdana" panose="020B0604030504040204" pitchFamily="34" charset="0"/>
                <a:hlinkClick r:id="rId47">
                  <a:extLst>
                    <a:ext uri="{A12FA001-AC4F-418D-AE19-62706E023703}">
                      <ahyp:hlinkClr xmlns:ahyp="http://schemas.microsoft.com/office/drawing/2018/hyperlinkcolor" val="tx"/>
                    </a:ext>
                  </a:extLst>
                </a:hlinkClick>
              </a:rPr>
              <a:t>www.capacitydev.org</a:t>
            </a:r>
            <a:r>
              <a:rPr lang="en-US" altLang="en-US" sz="2000" dirty="0">
                <a:solidFill>
                  <a:srgbClr val="000000"/>
                </a:solidFill>
                <a:latin typeface="Verdana" panose="020B0604030504040204" pitchFamily="34" charset="0"/>
                <a:ea typeface="Verdana" panose="020B0604030504040204" pitchFamily="34" charset="0"/>
              </a:rPr>
              <a:t> or email us at cds@fhi360.org</a:t>
            </a:r>
            <a:endParaRPr lang="en-US" altLang="en-US" sz="2000" dirty="0">
              <a:latin typeface="Verdana" panose="020B0604030504040204" pitchFamily="34" charset="0"/>
              <a:ea typeface="Verdana" panose="020B0604030504040204" pitchFamily="34" charset="0"/>
            </a:endParaRPr>
          </a:p>
        </p:txBody>
      </p:sp>
      <p:pic>
        <p:nvPicPr>
          <p:cNvPr id="352" name="Picture 351" descr="A picture containing text, sign, vector graphics&#10;&#10;Description automatically generated">
            <a:extLst>
              <a:ext uri="{FF2B5EF4-FFF2-40B4-BE49-F238E27FC236}">
                <a16:creationId xmlns:a16="http://schemas.microsoft.com/office/drawing/2014/main" id="{5FD80914-8673-4502-9681-5CC64C6EDC91}"/>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6047443" y="39584763"/>
            <a:ext cx="2533134" cy="1625984"/>
          </a:xfrm>
          <a:prstGeom prst="rect">
            <a:avLst/>
          </a:prstGeom>
        </p:spPr>
      </p:pic>
      <p:pic>
        <p:nvPicPr>
          <p:cNvPr id="354" name="Picture 353" descr="Logo&#10;&#10;Description automatically generated">
            <a:extLst>
              <a:ext uri="{FF2B5EF4-FFF2-40B4-BE49-F238E27FC236}">
                <a16:creationId xmlns:a16="http://schemas.microsoft.com/office/drawing/2014/main" id="{7F9DBB20-619E-4EA1-B76C-2061A884E9DD}"/>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9783780" y="39354952"/>
            <a:ext cx="5747519" cy="2235785"/>
          </a:xfrm>
          <a:prstGeom prst="rect">
            <a:avLst/>
          </a:prstGeom>
        </p:spPr>
      </p:pic>
      <p:pic>
        <p:nvPicPr>
          <p:cNvPr id="356" name="Picture 355" descr="Logo&#10;&#10;Description automatically generated">
            <a:extLst>
              <a:ext uri="{FF2B5EF4-FFF2-40B4-BE49-F238E27FC236}">
                <a16:creationId xmlns:a16="http://schemas.microsoft.com/office/drawing/2014/main" id="{764C55C7-D315-4D6E-9019-05A8034B67E4}"/>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26354195" y="39689977"/>
            <a:ext cx="2994841" cy="1333703"/>
          </a:xfrm>
          <a:prstGeom prst="rect">
            <a:avLst/>
          </a:prstGeom>
        </p:spPr>
      </p:pic>
      <p:pic>
        <p:nvPicPr>
          <p:cNvPr id="6" name="Graphic 5" descr="Woman with solid fill">
            <a:extLst>
              <a:ext uri="{FF2B5EF4-FFF2-40B4-BE49-F238E27FC236}">
                <a16:creationId xmlns:a16="http://schemas.microsoft.com/office/drawing/2014/main" id="{4B87C2DC-2653-4580-BBAB-7799ECD2CEAB}"/>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1779043" y="4700177"/>
            <a:ext cx="694933" cy="694933"/>
          </a:xfrm>
          <a:prstGeom prst="rect">
            <a:avLst/>
          </a:prstGeom>
        </p:spPr>
      </p:pic>
      <p:pic>
        <p:nvPicPr>
          <p:cNvPr id="13" name="Graphic 12" descr="Man with solid fill">
            <a:extLst>
              <a:ext uri="{FF2B5EF4-FFF2-40B4-BE49-F238E27FC236}">
                <a16:creationId xmlns:a16="http://schemas.microsoft.com/office/drawing/2014/main" id="{81E160FE-BF94-4235-881E-70D293425AE8}"/>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25265722" y="4689364"/>
            <a:ext cx="694933" cy="694933"/>
          </a:xfrm>
          <a:prstGeom prst="rect">
            <a:avLst/>
          </a:prstGeom>
        </p:spPr>
      </p:pic>
      <p:sp>
        <p:nvSpPr>
          <p:cNvPr id="282" name="Oval 281">
            <a:extLst>
              <a:ext uri="{FF2B5EF4-FFF2-40B4-BE49-F238E27FC236}">
                <a16:creationId xmlns:a16="http://schemas.microsoft.com/office/drawing/2014/main" id="{6C0299EC-0B7A-488A-A8C8-560E1D934580}"/>
              </a:ext>
            </a:extLst>
          </p:cNvPr>
          <p:cNvSpPr/>
          <p:nvPr/>
        </p:nvSpPr>
        <p:spPr>
          <a:xfrm>
            <a:off x="21514803" y="5795427"/>
            <a:ext cx="2909695" cy="2909695"/>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b="1" dirty="0"/>
              <a:t>69%</a:t>
            </a:r>
            <a:endParaRPr lang="en-US" sz="2800" b="1" dirty="0"/>
          </a:p>
        </p:txBody>
      </p:sp>
      <p:sp>
        <p:nvSpPr>
          <p:cNvPr id="17" name="Oval 16">
            <a:extLst>
              <a:ext uri="{FF2B5EF4-FFF2-40B4-BE49-F238E27FC236}">
                <a16:creationId xmlns:a16="http://schemas.microsoft.com/office/drawing/2014/main" id="{E15687EF-04D6-4681-ADF1-AF67EC21B339}"/>
              </a:ext>
            </a:extLst>
          </p:cNvPr>
          <p:cNvSpPr/>
          <p:nvPr/>
        </p:nvSpPr>
        <p:spPr>
          <a:xfrm>
            <a:off x="20310638" y="6543419"/>
            <a:ext cx="1761386" cy="1761386"/>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800" b="1" dirty="0"/>
              <a:t>31%</a:t>
            </a:r>
            <a:endParaRPr lang="en-US" sz="2800" b="1" dirty="0"/>
          </a:p>
        </p:txBody>
      </p:sp>
      <p:sp>
        <p:nvSpPr>
          <p:cNvPr id="283" name="Text Box 3">
            <a:extLst>
              <a:ext uri="{FF2B5EF4-FFF2-40B4-BE49-F238E27FC236}">
                <a16:creationId xmlns:a16="http://schemas.microsoft.com/office/drawing/2014/main" id="{E085AA9A-299A-4E3F-80CC-A3E9A50961AE}"/>
              </a:ext>
            </a:extLst>
          </p:cNvPr>
          <p:cNvSpPr txBox="1">
            <a:spLocks noChangeArrowheads="1"/>
          </p:cNvSpPr>
          <p:nvPr/>
        </p:nvSpPr>
        <p:spPr bwMode="auto">
          <a:xfrm>
            <a:off x="1113141" y="16845173"/>
            <a:ext cx="9479280" cy="448058"/>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1600" dirty="0">
                <a:solidFill>
                  <a:srgbClr val="000000"/>
                </a:solidFill>
                <a:latin typeface="Verdana" panose="020B0604030504040204" pitchFamily="34" charset="0"/>
                <a:ea typeface="Verdana" panose="020B0604030504040204" pitchFamily="34" charset="0"/>
              </a:rPr>
              <a:t>*</a:t>
            </a:r>
            <a:r>
              <a:rPr lang="en-US" altLang="en-US" sz="1600" dirty="0" err="1">
                <a:solidFill>
                  <a:srgbClr val="000000"/>
                </a:solidFill>
                <a:latin typeface="Verdana" panose="020B0604030504040204" pitchFamily="34" charset="0"/>
                <a:ea typeface="Verdana" panose="020B0604030504040204" pitchFamily="34" charset="0"/>
              </a:rPr>
              <a:t>Paediatric</a:t>
            </a:r>
            <a:r>
              <a:rPr lang="en-US" altLang="en-US" sz="1600" dirty="0">
                <a:solidFill>
                  <a:srgbClr val="000000"/>
                </a:solidFill>
                <a:latin typeface="Verdana" panose="020B0604030504040204" pitchFamily="34" charset="0"/>
                <a:ea typeface="Verdana" panose="020B0604030504040204" pitchFamily="34" charset="0"/>
              </a:rPr>
              <a:t> &amp; Adolescent HIV Viral Load Monitoring, 2014-2020-NICD December 2020</a:t>
            </a:r>
            <a:endParaRPr lang="en-US" altLang="en-US" sz="1600" dirty="0">
              <a:latin typeface="Verdana" panose="020B0604030504040204" pitchFamily="34" charset="0"/>
              <a:ea typeface="Verdana" panose="020B0604030504040204" pitchFamily="34" charset="0"/>
            </a:endParaRPr>
          </a:p>
        </p:txBody>
      </p:sp>
      <p:sp>
        <p:nvSpPr>
          <p:cNvPr id="284" name="Oval 283">
            <a:extLst>
              <a:ext uri="{FF2B5EF4-FFF2-40B4-BE49-F238E27FC236}">
                <a16:creationId xmlns:a16="http://schemas.microsoft.com/office/drawing/2014/main" id="{BBF98248-615A-4C7B-BF8B-8606BC82D6C0}"/>
              </a:ext>
            </a:extLst>
          </p:cNvPr>
          <p:cNvSpPr/>
          <p:nvPr/>
        </p:nvSpPr>
        <p:spPr>
          <a:xfrm>
            <a:off x="662940" y="10601677"/>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FCE2EFD2-82CE-4F0A-A482-0ECBA1FE5551}"/>
              </a:ext>
            </a:extLst>
          </p:cNvPr>
          <p:cNvSpPr/>
          <p:nvPr/>
        </p:nvSpPr>
        <p:spPr>
          <a:xfrm>
            <a:off x="662940" y="11385079"/>
            <a:ext cx="259080" cy="2590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Text Box 3">
            <a:extLst>
              <a:ext uri="{FF2B5EF4-FFF2-40B4-BE49-F238E27FC236}">
                <a16:creationId xmlns:a16="http://schemas.microsoft.com/office/drawing/2014/main" id="{863AED94-F135-46F6-8586-6EBBBF725C3C}"/>
              </a:ext>
            </a:extLst>
          </p:cNvPr>
          <p:cNvSpPr txBox="1">
            <a:spLocks noChangeArrowheads="1"/>
          </p:cNvSpPr>
          <p:nvPr/>
        </p:nvSpPr>
        <p:spPr bwMode="auto">
          <a:xfrm>
            <a:off x="15775270" y="26220906"/>
            <a:ext cx="13761426" cy="6034147"/>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latin typeface="Verdana" panose="020B0604030504040204" pitchFamily="34" charset="0"/>
                <a:ea typeface="Verdana" panose="020B0604030504040204" pitchFamily="34" charset="0"/>
              </a:rPr>
              <a:t>Psychosocial Support</a:t>
            </a:r>
          </a:p>
          <a:p>
            <a:pPr algn="just" defTabSz="371736" eaLnBrk="0" fontAlgn="base" hangingPunct="0">
              <a:spcBef>
                <a:spcPts val="600"/>
              </a:spcBef>
              <a:spcAft>
                <a:spcPts val="600"/>
              </a:spcAft>
            </a:pPr>
            <a:r>
              <a:rPr lang="en-US" altLang="en-US" sz="2000" dirty="0">
                <a:latin typeface="Verdana" panose="020B0604030504040204" pitchFamily="34" charset="0"/>
                <a:ea typeface="Verdana" panose="020B0604030504040204" pitchFamily="34" charset="0"/>
              </a:rPr>
              <a:t>Social workers should work closely with community care workers to provide psychosocial support to C/AHIV and their families</a:t>
            </a:r>
          </a:p>
          <a:p>
            <a:pPr algn="just" defTabSz="371736" eaLnBrk="0" fontAlgn="base" hangingPunct="0">
              <a:spcBef>
                <a:spcPts val="600"/>
              </a:spcBef>
              <a:spcAft>
                <a:spcPts val="600"/>
              </a:spcAft>
            </a:pPr>
            <a:r>
              <a:rPr lang="en-US" altLang="en-US" sz="2000" b="1" dirty="0">
                <a:latin typeface="Verdana" panose="020B0604030504040204" pitchFamily="34" charset="0"/>
                <a:ea typeface="Verdana" panose="020B0604030504040204" pitchFamily="34" charset="0"/>
              </a:rPr>
              <a:t>Availability of transport money</a:t>
            </a:r>
          </a:p>
          <a:p>
            <a:pPr algn="just" defTabSz="371736" eaLnBrk="0" fontAlgn="base" hangingPunct="0">
              <a:spcBef>
                <a:spcPts val="600"/>
              </a:spcBef>
              <a:spcAft>
                <a:spcPts val="600"/>
              </a:spcAft>
            </a:pPr>
            <a:r>
              <a:rPr lang="en-US" altLang="en-US" sz="2000" dirty="0">
                <a:latin typeface="Verdana" panose="020B0604030504040204" pitchFamily="34" charset="0"/>
                <a:ea typeface="Verdana" panose="020B0604030504040204" pitchFamily="34" charset="0"/>
              </a:rPr>
              <a:t>Where possible, partners should provide transport to health facilities or facilitate establishment of ART pick-up points</a:t>
            </a:r>
          </a:p>
          <a:p>
            <a:pPr algn="just" defTabSz="371736" eaLnBrk="0" fontAlgn="base" hangingPunct="0">
              <a:spcBef>
                <a:spcPts val="600"/>
              </a:spcBef>
              <a:spcAft>
                <a:spcPts val="600"/>
              </a:spcAft>
            </a:pPr>
            <a:r>
              <a:rPr lang="en-US" altLang="en-US" sz="2000" b="1" dirty="0">
                <a:latin typeface="Verdana" panose="020B0604030504040204" pitchFamily="34" charset="0"/>
                <a:ea typeface="Verdana" panose="020B0604030504040204" pitchFamily="34" charset="0"/>
              </a:rPr>
              <a:t>Missed clinic appointment</a:t>
            </a:r>
          </a:p>
          <a:p>
            <a:pPr algn="just" defTabSz="371736" eaLnBrk="0" fontAlgn="base" hangingPunct="0">
              <a:spcBef>
                <a:spcPts val="600"/>
              </a:spcBef>
              <a:spcAft>
                <a:spcPts val="600"/>
              </a:spcAft>
            </a:pPr>
            <a:r>
              <a:rPr lang="en-US" altLang="en-US" sz="2000" dirty="0">
                <a:latin typeface="Verdana" panose="020B0604030504040204" pitchFamily="34" charset="0"/>
                <a:ea typeface="Verdana" panose="020B0604030504040204" pitchFamily="34" charset="0"/>
              </a:rPr>
              <a:t>Community care workers should diarize appointments and remind C/ALHIV and their caregivers of the dates</a:t>
            </a:r>
          </a:p>
          <a:p>
            <a:pPr algn="just" defTabSz="371736" eaLnBrk="0" fontAlgn="base" hangingPunct="0">
              <a:spcBef>
                <a:spcPts val="600"/>
              </a:spcBef>
              <a:spcAft>
                <a:spcPts val="600"/>
              </a:spcAft>
            </a:pPr>
            <a:r>
              <a:rPr lang="en-US" altLang="en-US" sz="2000" b="1" dirty="0">
                <a:latin typeface="Verdana" panose="020B0604030504040204" pitchFamily="34" charset="0"/>
                <a:ea typeface="Verdana" panose="020B0604030504040204" pitchFamily="34" charset="0"/>
              </a:rPr>
              <a:t>Distance to facility / ART pick-up point and waiting time at health facility</a:t>
            </a:r>
          </a:p>
          <a:p>
            <a:pPr algn="just" defTabSz="371736" eaLnBrk="0" fontAlgn="base" hangingPunct="0">
              <a:spcBef>
                <a:spcPts val="600"/>
              </a:spcBef>
              <a:spcAft>
                <a:spcPts val="600"/>
              </a:spcAft>
            </a:pPr>
            <a:r>
              <a:rPr lang="en-US" altLang="en-US" sz="2000" dirty="0">
                <a:latin typeface="Verdana" panose="020B0604030504040204" pitchFamily="34" charset="0"/>
                <a:ea typeface="Verdana" panose="020B0604030504040204" pitchFamily="34" charset="0"/>
              </a:rPr>
              <a:t>Partners should facilitate home deliveries of ART and work with relevant clinical partners to establish ART pick-up points</a:t>
            </a:r>
          </a:p>
          <a:p>
            <a:pPr algn="just" defTabSz="371736" eaLnBrk="0" fontAlgn="base" hangingPunct="0">
              <a:spcBef>
                <a:spcPts val="600"/>
              </a:spcBef>
              <a:spcAft>
                <a:spcPts val="600"/>
              </a:spcAft>
            </a:pPr>
            <a:r>
              <a:rPr lang="en-US" altLang="en-US" sz="2000" b="1" dirty="0">
                <a:latin typeface="Verdana" panose="020B0604030504040204" pitchFamily="34" charset="0"/>
                <a:ea typeface="Verdana" panose="020B0604030504040204" pitchFamily="34" charset="0"/>
              </a:rPr>
              <a:t>Community care worker support and case management</a:t>
            </a:r>
          </a:p>
          <a:p>
            <a:pPr algn="just" defTabSz="371736" eaLnBrk="0" fontAlgn="base" hangingPunct="0">
              <a:spcBef>
                <a:spcPts val="600"/>
              </a:spcBef>
              <a:spcAft>
                <a:spcPts val="600"/>
              </a:spcAft>
            </a:pPr>
            <a:r>
              <a:rPr lang="en-US" altLang="en-US" sz="2000" dirty="0">
                <a:latin typeface="Verdana" panose="020B0604030504040204" pitchFamily="34" charset="0"/>
                <a:ea typeface="Verdana" panose="020B0604030504040204" pitchFamily="34" charset="0"/>
              </a:rPr>
              <a:t>Community care workers should conduct home visits at least twice a month</a:t>
            </a:r>
          </a:p>
          <a:p>
            <a:pPr algn="just" defTabSz="371736" eaLnBrk="0" fontAlgn="base" hangingPunct="0">
              <a:spcBef>
                <a:spcPts val="1200"/>
              </a:spcBef>
              <a:spcAft>
                <a:spcPts val="1200"/>
              </a:spcAft>
            </a:pPr>
            <a:endParaRPr lang="en-US" altLang="en-US" sz="2000" dirty="0">
              <a:latin typeface="Verdana" panose="020B0604030504040204" pitchFamily="34" charset="0"/>
              <a:ea typeface="Verdana" panose="020B0604030504040204" pitchFamily="34" charset="0"/>
            </a:endParaRPr>
          </a:p>
        </p:txBody>
      </p:sp>
      <p:cxnSp>
        <p:nvCxnSpPr>
          <p:cNvPr id="231" name="Straight Arrow Connector 230">
            <a:extLst>
              <a:ext uri="{FF2B5EF4-FFF2-40B4-BE49-F238E27FC236}">
                <a16:creationId xmlns:a16="http://schemas.microsoft.com/office/drawing/2014/main" id="{549D0E8B-D5AA-46B5-A190-D39C0FF65084}"/>
              </a:ext>
            </a:extLst>
          </p:cNvPr>
          <p:cNvCxnSpPr/>
          <p:nvPr/>
        </p:nvCxnSpPr>
        <p:spPr>
          <a:xfrm>
            <a:off x="4724398" y="25532911"/>
            <a:ext cx="10413206" cy="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94" name="Text Box 3">
            <a:extLst>
              <a:ext uri="{FF2B5EF4-FFF2-40B4-BE49-F238E27FC236}">
                <a16:creationId xmlns:a16="http://schemas.microsoft.com/office/drawing/2014/main" id="{EF43E4D4-0275-447E-B955-67BC25C73431}"/>
              </a:ext>
            </a:extLst>
          </p:cNvPr>
          <p:cNvSpPr txBox="1">
            <a:spLocks noChangeArrowheads="1"/>
          </p:cNvSpPr>
          <p:nvPr/>
        </p:nvSpPr>
        <p:spPr bwMode="auto">
          <a:xfrm>
            <a:off x="8863789" y="25169808"/>
            <a:ext cx="3357907" cy="469586"/>
          </a:xfrm>
          <a:prstGeom prst="rect">
            <a:avLst/>
          </a:prstGeom>
          <a:noFill/>
          <a:ln>
            <a:noFill/>
          </a:ln>
          <a:effectLst/>
          <a:extLst>
            <a:ext uri="{909E8E84-426E-40DD-AFC4-6F175D3DCCD1}">
              <a14:hiddenFill xmlns:a14="http://schemas.microsoft.com/office/drawing/2010/main">
                <a:solidFill>
                  <a:srgbClr val="F57B6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14870" tIns="14870" rIns="14870" bIns="14870" numCol="1" anchor="t" anchorCtr="0" compatLnSpc="1">
            <a:prstTxWarp prst="textNoShape">
              <a:avLst/>
            </a:prstTxWarp>
          </a:bodyPr>
          <a:lstStyle/>
          <a:p>
            <a:pPr algn="just" defTabSz="371736" eaLnBrk="0" fontAlgn="base" hangingPunct="0">
              <a:spcBef>
                <a:spcPts val="600"/>
              </a:spcBef>
              <a:spcAft>
                <a:spcPts val="600"/>
              </a:spcAft>
            </a:pPr>
            <a:r>
              <a:rPr lang="en-US" altLang="en-US" sz="2000" b="1" dirty="0">
                <a:solidFill>
                  <a:srgbClr val="000000"/>
                </a:solidFill>
                <a:latin typeface="Verdana" panose="020B0604030504040204" pitchFamily="34" charset="0"/>
                <a:ea typeface="Verdana" panose="020B0604030504040204" pitchFamily="34" charset="0"/>
              </a:rPr>
              <a:t>RESPONSE</a:t>
            </a:r>
            <a:endParaRPr lang="en-US" altLang="en-US" sz="2000" b="1" dirty="0">
              <a:latin typeface="Verdana" panose="020B0604030504040204" pitchFamily="34" charset="0"/>
              <a:ea typeface="Verdana" panose="020B0604030504040204" pitchFamily="34" charset="0"/>
            </a:endParaRPr>
          </a:p>
        </p:txBody>
      </p:sp>
      <p:sp>
        <p:nvSpPr>
          <p:cNvPr id="295" name="Oval 294">
            <a:extLst>
              <a:ext uri="{FF2B5EF4-FFF2-40B4-BE49-F238E27FC236}">
                <a16:creationId xmlns:a16="http://schemas.microsoft.com/office/drawing/2014/main" id="{16A1C176-5ED5-48A0-A48F-9DF5B94C4EE9}"/>
              </a:ext>
            </a:extLst>
          </p:cNvPr>
          <p:cNvSpPr/>
          <p:nvPr/>
        </p:nvSpPr>
        <p:spPr>
          <a:xfrm>
            <a:off x="15366141" y="26300793"/>
            <a:ext cx="225989" cy="22598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7" name="Straight Connector 296">
            <a:extLst>
              <a:ext uri="{FF2B5EF4-FFF2-40B4-BE49-F238E27FC236}">
                <a16:creationId xmlns:a16="http://schemas.microsoft.com/office/drawing/2014/main" id="{E7ED37B8-5979-478E-BC90-9C85D1974C2A}"/>
              </a:ext>
            </a:extLst>
          </p:cNvPr>
          <p:cNvCxnSpPr>
            <a:cxnSpLocks/>
          </p:cNvCxnSpPr>
          <p:nvPr/>
        </p:nvCxnSpPr>
        <p:spPr>
          <a:xfrm>
            <a:off x="15479135" y="26413787"/>
            <a:ext cx="0" cy="553094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9" name="Oval 298">
            <a:extLst>
              <a:ext uri="{FF2B5EF4-FFF2-40B4-BE49-F238E27FC236}">
                <a16:creationId xmlns:a16="http://schemas.microsoft.com/office/drawing/2014/main" id="{904D416D-EDDF-427C-B11B-5E5A9F45EB45}"/>
              </a:ext>
            </a:extLst>
          </p:cNvPr>
          <p:cNvSpPr/>
          <p:nvPr/>
        </p:nvSpPr>
        <p:spPr>
          <a:xfrm>
            <a:off x="15372179" y="27487309"/>
            <a:ext cx="225989" cy="22598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a:extLst>
              <a:ext uri="{FF2B5EF4-FFF2-40B4-BE49-F238E27FC236}">
                <a16:creationId xmlns:a16="http://schemas.microsoft.com/office/drawing/2014/main" id="{712FA118-A82D-4D09-9B78-71BD597FF848}"/>
              </a:ext>
            </a:extLst>
          </p:cNvPr>
          <p:cNvSpPr/>
          <p:nvPr/>
        </p:nvSpPr>
        <p:spPr>
          <a:xfrm>
            <a:off x="15344715" y="28722662"/>
            <a:ext cx="225989" cy="22598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359E8D86-DB49-45DB-8B44-40073442E024}"/>
              </a:ext>
            </a:extLst>
          </p:cNvPr>
          <p:cNvSpPr/>
          <p:nvPr/>
        </p:nvSpPr>
        <p:spPr>
          <a:xfrm>
            <a:off x="15372179" y="29975317"/>
            <a:ext cx="225989" cy="22598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a:extLst>
              <a:ext uri="{FF2B5EF4-FFF2-40B4-BE49-F238E27FC236}">
                <a16:creationId xmlns:a16="http://schemas.microsoft.com/office/drawing/2014/main" id="{2B015C1B-0587-4851-8BE6-12A82B9E4AC4}"/>
              </a:ext>
            </a:extLst>
          </p:cNvPr>
          <p:cNvSpPr/>
          <p:nvPr/>
        </p:nvSpPr>
        <p:spPr>
          <a:xfrm>
            <a:off x="15366137" y="31167283"/>
            <a:ext cx="225989" cy="22598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7" name="Video 246">
            <a:hlinkClick r:id="" action="ppaction://media"/>
            <a:extLst>
              <a:ext uri="{FF2B5EF4-FFF2-40B4-BE49-F238E27FC236}">
                <a16:creationId xmlns:a16="http://schemas.microsoft.com/office/drawing/2014/main" id="{539F0D2A-E381-401D-A122-6B521F52A4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5"/>
          <a:stretch>
            <a:fillRect/>
          </a:stretch>
        </p:blipFill>
        <p:spPr>
          <a:xfrm>
            <a:off x="857772" y="34124479"/>
            <a:ext cx="7569199" cy="5676900"/>
          </a:xfrm>
          <a:prstGeom prst="rect">
            <a:avLst/>
          </a:prstGeom>
        </p:spPr>
      </p:pic>
    </p:spTree>
    <p:extLst>
      <p:ext uri="{BB962C8B-B14F-4D97-AF65-F5344CB8AC3E}">
        <p14:creationId xmlns:p14="http://schemas.microsoft.com/office/powerpoint/2010/main" val="729906022"/>
      </p:ext>
    </p:extLst>
  </p:cSld>
  <p:clrMapOvr>
    <a:masterClrMapping/>
  </p:clrMapOvr>
  <mc:AlternateContent xmlns:mc="http://schemas.openxmlformats.org/markup-compatibility/2006">
    <mc:Choice xmlns:p14="http://schemas.microsoft.com/office/powerpoint/2010/main" Requires="p14">
      <p:transition spd="slow" p14:dur="2000" advTm="174951"/>
    </mc:Choice>
    <mc:Fallback>
      <p:transition spd="slow" advTm="174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7"/>
                </p:tgtEl>
              </p:cMediaNode>
            </p:video>
            <p:seq concurrent="1" nextAc="seek">
              <p:cTn id="8" restart="whenNotActive" fill="hold" evtFilter="cancelBubble" nodeType="interactiveSeq">
                <p:stCondLst>
                  <p:cond evt="onClick" delay="0">
                    <p:tgtEl>
                      <p:spTgt spid="2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7"/>
                                        </p:tgtEl>
                                      </p:cBhvr>
                                    </p:cmd>
                                  </p:childTnLst>
                                </p:cTn>
                              </p:par>
                            </p:childTnLst>
                          </p:cTn>
                        </p:par>
                      </p:childTnLst>
                    </p:cTn>
                  </p:par>
                </p:childTnLst>
              </p:cTn>
              <p:nextCondLst>
                <p:cond evt="onClick" delay="0">
                  <p:tgtEl>
                    <p:spTgt spid="247"/>
                  </p:tgtEl>
                </p:cond>
              </p:nextCondLst>
            </p:seq>
          </p:childTnLst>
        </p:cTn>
      </p:par>
    </p:tnLst>
  </p:timing>
</p:sld>
</file>

<file path=ppt/theme/theme1.xml><?xml version="1.0" encoding="utf-8"?>
<a:theme xmlns:a="http://schemas.openxmlformats.org/drawingml/2006/main" name="CDS Template">
  <a:themeElements>
    <a:clrScheme name="Report">
      <a:dk1>
        <a:sysClr val="windowText" lastClr="000000"/>
      </a:dk1>
      <a:lt1>
        <a:sysClr val="window" lastClr="FFFFFF"/>
      </a:lt1>
      <a:dk2>
        <a:srgbClr val="44546A"/>
      </a:dk2>
      <a:lt2>
        <a:srgbClr val="E7E6E6"/>
      </a:lt2>
      <a:accent1>
        <a:srgbClr val="4E7DDE"/>
      </a:accent1>
      <a:accent2>
        <a:srgbClr val="2CB3CF"/>
      </a:accent2>
      <a:accent3>
        <a:srgbClr val="A5A5A5"/>
      </a:accent3>
      <a:accent4>
        <a:srgbClr val="F35748"/>
      </a:accent4>
      <a:accent5>
        <a:srgbClr val="42456C"/>
      </a:accent5>
      <a:accent6>
        <a:srgbClr val="70AD47"/>
      </a:accent6>
      <a:hlink>
        <a:srgbClr val="0563C1"/>
      </a:hlink>
      <a:folHlink>
        <a:srgbClr val="954F72"/>
      </a:folHlink>
    </a:clrScheme>
    <a:fontScheme name="Custom 2">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S Template" id="{5451B41F-2A27-473F-AC29-5D8E83157EA0}" vid="{03B9A0C1-543D-4350-B04F-B2A369D7446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AA8B93E3C0C54882DD00A936CC00FE" ma:contentTypeVersion="13" ma:contentTypeDescription="Create a new document." ma:contentTypeScope="" ma:versionID="dd17e71e9a80540999eff090d2c2912a">
  <xsd:schema xmlns:xsd="http://www.w3.org/2001/XMLSchema" xmlns:xs="http://www.w3.org/2001/XMLSchema" xmlns:p="http://schemas.microsoft.com/office/2006/metadata/properties" xmlns:ns2="21d4e6fb-9d12-4ec1-abec-688feafe814f" xmlns:ns3="250929fa-9806-4449-af20-7947085fa170" targetNamespace="http://schemas.microsoft.com/office/2006/metadata/properties" ma:root="true" ma:fieldsID="5560f093e59bc279eefeafe9a17fdd68" ns2:_="" ns3:_="">
    <xsd:import namespace="21d4e6fb-9d12-4ec1-abec-688feafe814f"/>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d4e6fb-9d12-4ec1-abec-688feafe8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99DF98-B8A3-48B5-99F3-7D04647FC350}"/>
</file>

<file path=customXml/itemProps2.xml><?xml version="1.0" encoding="utf-8"?>
<ds:datastoreItem xmlns:ds="http://schemas.openxmlformats.org/officeDocument/2006/customXml" ds:itemID="{A707AA91-74BB-4A29-B744-54A9B3303697}"/>
</file>

<file path=customXml/itemProps3.xml><?xml version="1.0" encoding="utf-8"?>
<ds:datastoreItem xmlns:ds="http://schemas.openxmlformats.org/officeDocument/2006/customXml" ds:itemID="{A04BAD6F-54BB-408C-85AA-2353C2387218}"/>
</file>

<file path=docProps/app.xml><?xml version="1.0" encoding="utf-8"?>
<Properties xmlns="http://schemas.openxmlformats.org/officeDocument/2006/extended-properties" xmlns:vt="http://schemas.openxmlformats.org/officeDocument/2006/docPropsVTypes">
  <Template>CDS Template</Template>
  <TotalTime>782</TotalTime>
  <Words>790</Words>
  <Application>Microsoft Office PowerPoint</Application>
  <PresentationFormat>Custom</PresentationFormat>
  <Paragraphs>75</Paragraphs>
  <Slides>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Tw Cen MT</vt:lpstr>
      <vt:lpstr>Verdana</vt:lpstr>
      <vt:lpstr>CDS Template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Jexler</dc:creator>
  <cp:lastModifiedBy>Adelheid Rens</cp:lastModifiedBy>
  <cp:revision>8</cp:revision>
  <dcterms:created xsi:type="dcterms:W3CDTF">2021-10-21T09:09:55Z</dcterms:created>
  <dcterms:modified xsi:type="dcterms:W3CDTF">2021-11-05T10:45:09Z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0x01010025AA8B93E3C0C54882DD00A936CC00FE</vt:lpwstr>
  </property>
</Properties>
</file>