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scko, Taylor" initials="LT" lastIdx="12" clrIdx="0">
    <p:extLst>
      <p:ext uri="{19B8F6BF-5375-455C-9EA6-DF929625EA0E}">
        <p15:presenceInfo xmlns:p15="http://schemas.microsoft.com/office/powerpoint/2012/main" userId="S::tlascko@ihv.umaryland.edu::927c21e0-f8a8-488b-bc97-61b296255e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01B"/>
    <a:srgbClr val="FFABA1"/>
    <a:srgbClr val="FCA11A"/>
    <a:srgbClr val="BFD9D1"/>
    <a:srgbClr val="E8C7ED"/>
    <a:srgbClr val="FFCCCC"/>
    <a:srgbClr val="2E4533"/>
    <a:srgbClr val="8C1CA1"/>
    <a:srgbClr val="F25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11A073-4F16-4809-A334-4488902A2E7C}" v="188" dt="2021-11-05T01:44:35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293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98429145620099"/>
          <c:y val="5.809492802575765E-2"/>
          <c:w val="0.76458259674824158"/>
          <c:h val="0.79496537920662191"/>
        </c:manualLayout>
      </c:layout>
      <c:lineChart>
        <c:grouping val="stacked"/>
        <c:varyColors val="0"/>
        <c:ser>
          <c:idx val="0"/>
          <c:order val="0"/>
          <c:tx>
            <c:strRef>
              <c:f>'[Positivity Rate 25Aug2021.xlsx]Sheet1'!$A$9</c:f>
              <c:strCache>
                <c:ptCount val="1"/>
                <c:pt idx="0">
                  <c:v>Positivity Rate</c:v>
                </c:pt>
              </c:strCache>
            </c:strRef>
          </c:tx>
          <c:spPr>
            <a:ln w="88900" cap="rnd" cmpd="sng">
              <a:solidFill>
                <a:srgbClr val="E0001B"/>
              </a:solidFill>
              <a:round/>
            </a:ln>
            <a:effectLst/>
          </c:spPr>
          <c:marker>
            <c:symbol val="circle"/>
            <c:size val="21"/>
            <c:spPr>
              <a:solidFill>
                <a:srgbClr val="FFABA1"/>
              </a:solidFill>
              <a:ln w="22225">
                <a:solidFill>
                  <a:srgbClr val="E0001B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5531217938417035E-2"/>
                  <c:y val="-5.7388817826503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33-4C14-AC4B-66A92CBAEA0D}"/>
                </c:ext>
              </c:extLst>
            </c:dLbl>
            <c:dLbl>
              <c:idx val="1"/>
              <c:layout>
                <c:manualLayout>
                  <c:x val="-3.5531217938417035E-2"/>
                  <c:y val="4.20851330727690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33-4C14-AC4B-66A92CBAEA0D}"/>
                </c:ext>
              </c:extLst>
            </c:dLbl>
            <c:dLbl>
              <c:idx val="2"/>
              <c:layout>
                <c:manualLayout>
                  <c:x val="-3.5531217938417119E-2"/>
                  <c:y val="-4.97369754496361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33-4C14-AC4B-66A92CBAEA0D}"/>
                </c:ext>
              </c:extLst>
            </c:dLbl>
            <c:dLbl>
              <c:idx val="3"/>
              <c:layout>
                <c:manualLayout>
                  <c:x val="-2.7158638137265885E-2"/>
                  <c:y val="-9.1822108522405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33-4C14-AC4B-66A92CBAEA0D}"/>
                </c:ext>
              </c:extLst>
            </c:dLbl>
            <c:dLbl>
              <c:idx val="4"/>
              <c:layout>
                <c:manualLayout>
                  <c:x val="-3.5531217938417195E-2"/>
                  <c:y val="-6.8866581391803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33-4C14-AC4B-66A92CBAEA0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'[Positivity Rate 25Aug2021.xlsx]Sheet1'!$B$8:$F$8</c:f>
              <c:numCache>
                <c:formatCode>@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'[Positivity Rate 25Aug2021.xlsx]Sheet1'!$B$9:$F$9</c:f>
              <c:numCache>
                <c:formatCode>General</c:formatCode>
                <c:ptCount val="5"/>
                <c:pt idx="0">
                  <c:v>0.62</c:v>
                </c:pt>
                <c:pt idx="1">
                  <c:v>0.51</c:v>
                </c:pt>
                <c:pt idx="2">
                  <c:v>0.64</c:v>
                </c:pt>
                <c:pt idx="3">
                  <c:v>0.42</c:v>
                </c:pt>
                <c:pt idx="4">
                  <c:v>0.36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E33-4C14-AC4B-66A92CBAEA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3845120"/>
        <c:axId val="154986368"/>
      </c:lineChart>
      <c:catAx>
        <c:axId val="15384512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/>
                  <a:t>Year</a:t>
                </a:r>
              </a:p>
            </c:rich>
          </c:tx>
          <c:layout>
            <c:manualLayout>
              <c:xMode val="edge"/>
              <c:yMode val="edge"/>
              <c:x val="0.4899089419716619"/>
              <c:y val="0.9303111814580489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4986368"/>
        <c:crosses val="autoZero"/>
        <c:auto val="1"/>
        <c:lblAlgn val="ctr"/>
        <c:lblOffset val="100"/>
        <c:noMultiLvlLbl val="0"/>
      </c:catAx>
      <c:valAx>
        <c:axId val="154986368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HIV positivity rate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384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rgbClr val="FFABA1"/>
      </a:solidFill>
      <a:round/>
    </a:ln>
    <a:effectLst/>
  </c:spPr>
  <c:txPr>
    <a:bodyPr/>
    <a:lstStyle/>
    <a:p>
      <a:pPr>
        <a:defRPr sz="36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0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0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9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0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3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3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8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4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4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57E5F-9A2F-4C17-AEA1-F2C0297DD37A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4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30275213" cy="2361345"/>
          </a:xfrm>
          <a:prstGeom prst="rect">
            <a:avLst/>
          </a:prstGeom>
          <a:solidFill>
            <a:srgbClr val="FFA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3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962391" y="391029"/>
            <a:ext cx="24350430" cy="96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ctr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Early infant diagnosis uptake among HIV-exposed infants in Botswana, 2017– 2021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08348" y="4130699"/>
            <a:ext cx="12583407" cy="1129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Background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prevention of mother-to-child transmission (PMTCT) program was established in 1999 in Botswana.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aim of the program is to improve child survival and development through reduction of HIV-related morbidity and mortality.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track the effectiveness of the PMTCT program, early infant diagnosis (EID) was concurrently introduced.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HIV-exposed infants should receive EID between 4 &amp; 8 weeks postpartum according to the national program guidelines.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this analysis, we characterize EID uptake among HIV-exposed infants in Botswana.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1723" y="16508588"/>
            <a:ext cx="12583407" cy="797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Methods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was a descriptive study using routinely collected EID data from the National Data Warehouse.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Median and interquartile range (IQR) were used to present continuous data.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Categorical variables were presented with proportions.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Trend analysis was done to assess HIV positivity rates by year of HIV diagnosis</a:t>
            </a:r>
            <a:r>
              <a:rPr lang="en-US" altLang="en-US" sz="3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268144" y="4092010"/>
            <a:ext cx="12583407" cy="1479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Results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Between 4 January 2017 and 27 June 2021, a total of 64,571 infants had their blood samples collected postpartum (Figure 1).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infants tested, 34,758 (53.8%) were tested within 4 to 8 weeks, which constitutes 66% of the EID uptake.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Three hundred and twelve babies  had missing test results and 34,446 (99.1%) had their test results returned at 8 weeks or earlier postpartum.</a:t>
            </a:r>
          </a:p>
          <a:p>
            <a:pPr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those with documented test results, 181 (0.5%) were positive, 34,167 (99.2%) were negative and 98 (0.3%) were indeterminate.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was no statistically significant difference in positivity rates by year of HIV diagnosis, p&gt;0.05 (Figure 2).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median time from delivery to EID testing was 45 (IQR: 42 – 48) days.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altLang="en-US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median time from sample collection to EID testing was 13 (IQR:8–21) days. 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268144" y="35150398"/>
            <a:ext cx="12583407" cy="449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E0001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Conclusion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Although the EID uptake is promising, nearly 50% of the infants were tested beyond the recommended duration.</a:t>
            </a:r>
          </a:p>
          <a:p>
            <a:pPr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571500" indent="-571500" defTabSz="371736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Interventions to improve timely testing and EID uptake need to be reinforced.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41442942"/>
            <a:ext cx="30275213" cy="1414942"/>
          </a:xfrm>
          <a:prstGeom prst="rect">
            <a:avLst/>
          </a:prstGeom>
          <a:solidFill>
            <a:srgbClr val="FFABA1"/>
          </a:solidFill>
          <a:ln>
            <a:solidFill>
              <a:srgbClr val="8CC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3" dirty="0"/>
          </a:p>
        </p:txBody>
      </p:sp>
      <p:sp>
        <p:nvSpPr>
          <p:cNvPr id="9" name="TextBox 8"/>
          <p:cNvSpPr txBox="1"/>
          <p:nvPr/>
        </p:nvSpPr>
        <p:spPr>
          <a:xfrm>
            <a:off x="438004" y="42015702"/>
            <a:ext cx="13569066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IPHASA 2021 – the 1</a:t>
            </a:r>
            <a:r>
              <a:rPr lang="en-GB" sz="2000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st</a:t>
            </a:r>
            <a:r>
              <a:rPr lang="en-GB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Paediatric HIV Symposium in Africa</a:t>
            </a:r>
            <a:r>
              <a:rPr lang="es-E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|17-18 </a:t>
            </a:r>
            <a:r>
              <a:rPr lang="es-ES" sz="20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November</a:t>
            </a:r>
            <a:r>
              <a:rPr lang="es-E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2021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B627BD-AA45-A842-978B-861B56CFBA6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2818" y="41521674"/>
            <a:ext cx="2464271" cy="131560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5">
            <a:extLst>
              <a:ext uri="{FF2B5EF4-FFF2-40B4-BE49-F238E27FC236}">
                <a16:creationId xmlns:a16="http://schemas.microsoft.com/office/drawing/2014/main" id="{2CC3DE69-CA21-4F69-BFE2-1779F62C6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73" y="1217870"/>
            <a:ext cx="29145462" cy="11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ctr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Obuile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Makwati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Patrick Tema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Botshelo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Kaisara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Kefilwe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Gobeilweng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Balekane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Sitibi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Chawapiwa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Zwinila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Victor Omodi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Lillian Okui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Habib Omari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Eldah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Dintwa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, Penny Makuruetsa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  <a:p>
            <a:pPr algn="ctr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baseline="30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1. South East DHMT, 2. Ministry of Health and Wellness 3. Maryland Global Initiatives Corporation, Botswana 4. University of Maryland School of Medicine, Institute of Human Virology, Baltimore, MD, USA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FF48DBF-CF07-42AD-8BE7-DC392D8C05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1582073"/>
              </p:ext>
            </p:extLst>
          </p:nvPr>
        </p:nvGraphicFramePr>
        <p:xfrm>
          <a:off x="16268144" y="20658494"/>
          <a:ext cx="12583407" cy="11450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26A7B9F-BC12-4267-9D7C-D770CF46B80D}"/>
              </a:ext>
            </a:extLst>
          </p:cNvPr>
          <p:cNvSpPr txBox="1"/>
          <p:nvPr/>
        </p:nvSpPr>
        <p:spPr>
          <a:xfrm>
            <a:off x="16268145" y="32138750"/>
            <a:ext cx="12583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Figure 2. HIV early infant diagnosis positivity by year, January 2017-June 2021 (N=34,446 infants)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DFC5DC-4E7B-47CC-94AB-37914C0ED3BE}"/>
              </a:ext>
            </a:extLst>
          </p:cNvPr>
          <p:cNvSpPr/>
          <p:nvPr/>
        </p:nvSpPr>
        <p:spPr>
          <a:xfrm>
            <a:off x="4634964" y="26088463"/>
            <a:ext cx="6330177" cy="1721163"/>
          </a:xfrm>
          <a:prstGeom prst="rect">
            <a:avLst/>
          </a:prstGeom>
          <a:solidFill>
            <a:srgbClr val="FFCCCC"/>
          </a:solidFill>
          <a:ln>
            <a:solidFill>
              <a:srgbClr val="E00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64,571</a:t>
            </a:r>
            <a:r>
              <a:rPr lang="en-US" alt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en-US" alt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infants with blood samples collected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FA1E21-578E-4C7A-A38C-584C28BBE89E}"/>
              </a:ext>
            </a:extLst>
          </p:cNvPr>
          <p:cNvSpPr/>
          <p:nvPr/>
        </p:nvSpPr>
        <p:spPr>
          <a:xfrm>
            <a:off x="4048462" y="28995430"/>
            <a:ext cx="7503182" cy="1721164"/>
          </a:xfrm>
          <a:prstGeom prst="rect">
            <a:avLst/>
          </a:prstGeom>
          <a:solidFill>
            <a:srgbClr val="E8C7ED"/>
          </a:solidFill>
          <a:ln>
            <a:solidFill>
              <a:srgbClr val="E00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34,758</a:t>
            </a:r>
            <a:r>
              <a:rPr lang="en-US" alt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en-US" alt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infants tested within 4-8 weeks of delivery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D08097-F4E6-4B53-A890-8B4EB39A1ED3}"/>
              </a:ext>
            </a:extLst>
          </p:cNvPr>
          <p:cNvSpPr/>
          <p:nvPr/>
        </p:nvSpPr>
        <p:spPr>
          <a:xfrm>
            <a:off x="3869511" y="31902397"/>
            <a:ext cx="7861084" cy="1721164"/>
          </a:xfrm>
          <a:prstGeom prst="rect">
            <a:avLst/>
          </a:prstGeom>
          <a:solidFill>
            <a:srgbClr val="BFD9D1"/>
          </a:solidFill>
          <a:ln>
            <a:solidFill>
              <a:srgbClr val="E00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34,446</a:t>
            </a:r>
          </a:p>
          <a:p>
            <a:pPr algn="ctr"/>
            <a:r>
              <a:rPr lang="en-US" alt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infants with test results returned within 8 weeks postpartum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F9F0C8-D133-4DE6-A49A-AB4A257601F9}"/>
              </a:ext>
            </a:extLst>
          </p:cNvPr>
          <p:cNvSpPr/>
          <p:nvPr/>
        </p:nvSpPr>
        <p:spPr>
          <a:xfrm>
            <a:off x="2778358" y="34709592"/>
            <a:ext cx="4683224" cy="1624015"/>
          </a:xfrm>
          <a:prstGeom prst="rect">
            <a:avLst/>
          </a:prstGeom>
          <a:solidFill>
            <a:srgbClr val="FCA11A"/>
          </a:solidFill>
          <a:ln>
            <a:solidFill>
              <a:srgbClr val="E00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181</a:t>
            </a:r>
          </a:p>
          <a:p>
            <a:pPr algn="ctr"/>
            <a:r>
              <a:rPr lang="en-US" alt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infants tested positive for HIV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30099F-CD0F-4718-9C61-AFC9A0A76408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>
            <a:off x="7800053" y="27809626"/>
            <a:ext cx="0" cy="1185804"/>
          </a:xfrm>
          <a:prstGeom prst="straightConnector1">
            <a:avLst/>
          </a:prstGeom>
          <a:ln w="76200">
            <a:solidFill>
              <a:srgbClr val="E000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BD3C1AF-A35C-42F2-B980-E30C7372D683}"/>
              </a:ext>
            </a:extLst>
          </p:cNvPr>
          <p:cNvCxnSpPr>
            <a:cxnSpLocks/>
            <a:endCxn id="16" idx="0"/>
          </p:cNvCxnSpPr>
          <p:nvPr/>
        </p:nvCxnSpPr>
        <p:spPr>
          <a:xfrm flipH="1">
            <a:off x="7800053" y="30670743"/>
            <a:ext cx="2" cy="1231654"/>
          </a:xfrm>
          <a:prstGeom prst="straightConnector1">
            <a:avLst/>
          </a:prstGeom>
          <a:ln w="76200">
            <a:solidFill>
              <a:srgbClr val="E000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D7F045F-0C91-499B-8B0A-70134513BC81}"/>
              </a:ext>
            </a:extLst>
          </p:cNvPr>
          <p:cNvCxnSpPr/>
          <p:nvPr/>
        </p:nvCxnSpPr>
        <p:spPr>
          <a:xfrm flipH="1">
            <a:off x="6101881" y="33654963"/>
            <a:ext cx="1" cy="1023227"/>
          </a:xfrm>
          <a:prstGeom prst="straightConnector1">
            <a:avLst/>
          </a:prstGeom>
          <a:ln w="76200">
            <a:solidFill>
              <a:srgbClr val="E000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A6382D6-D67A-4D06-AB19-47BE44C8D029}"/>
              </a:ext>
            </a:extLst>
          </p:cNvPr>
          <p:cNvSpPr txBox="1"/>
          <p:nvPr/>
        </p:nvSpPr>
        <p:spPr>
          <a:xfrm>
            <a:off x="2396484" y="36897328"/>
            <a:ext cx="10807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Figure 1. Early infant diagnosis cascade from infant HIV testing to test result.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7FCB90-CE98-4BA4-9F0B-39661C332955}"/>
              </a:ext>
            </a:extLst>
          </p:cNvPr>
          <p:cNvSpPr/>
          <p:nvPr/>
        </p:nvSpPr>
        <p:spPr>
          <a:xfrm>
            <a:off x="7893427" y="34709592"/>
            <a:ext cx="4683224" cy="1624015"/>
          </a:xfrm>
          <a:prstGeom prst="rect">
            <a:avLst/>
          </a:prstGeom>
          <a:solidFill>
            <a:srgbClr val="FCA11A"/>
          </a:solidFill>
          <a:ln>
            <a:solidFill>
              <a:srgbClr val="E000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34,167</a:t>
            </a:r>
          </a:p>
          <a:p>
            <a:pPr algn="ctr"/>
            <a:r>
              <a:rPr lang="en-US" alt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infants tested negative for HIV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D3DF4B4-9A1E-4930-B62C-72D486A2AA66}"/>
              </a:ext>
            </a:extLst>
          </p:cNvPr>
          <p:cNvCxnSpPr/>
          <p:nvPr/>
        </p:nvCxnSpPr>
        <p:spPr>
          <a:xfrm flipH="1">
            <a:off x="9617967" y="33623561"/>
            <a:ext cx="1" cy="1023227"/>
          </a:xfrm>
          <a:prstGeom prst="straightConnector1">
            <a:avLst/>
          </a:prstGeom>
          <a:ln w="76200">
            <a:solidFill>
              <a:srgbClr val="E0001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906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A8B93E3C0C54882DD00A936CC00FE" ma:contentTypeVersion="13" ma:contentTypeDescription="Create a new document." ma:contentTypeScope="" ma:versionID="dd17e71e9a80540999eff090d2c2912a">
  <xsd:schema xmlns:xsd="http://www.w3.org/2001/XMLSchema" xmlns:xs="http://www.w3.org/2001/XMLSchema" xmlns:p="http://schemas.microsoft.com/office/2006/metadata/properties" xmlns:ns2="21d4e6fb-9d12-4ec1-abec-688feafe814f" xmlns:ns3="250929fa-9806-4449-af20-7947085fa170" targetNamespace="http://schemas.microsoft.com/office/2006/metadata/properties" ma:root="true" ma:fieldsID="5560f093e59bc279eefeafe9a17fdd68" ns2:_="" ns3:_="">
    <xsd:import namespace="21d4e6fb-9d12-4ec1-abec-688feafe814f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4e6fb-9d12-4ec1-abec-688feafe81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0BAE96-A028-4D8A-98C9-FBF4B243A407}"/>
</file>

<file path=customXml/itemProps2.xml><?xml version="1.0" encoding="utf-8"?>
<ds:datastoreItem xmlns:ds="http://schemas.openxmlformats.org/officeDocument/2006/customXml" ds:itemID="{25093E90-FBC1-4C88-AA38-82D74D9969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BDA8C-C6E9-4476-B758-4C5354F7DECB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4381423f-f525-4cbd-852e-8e8730ecbb3d"/>
    <ds:schemaRef ds:uri="http://schemas.microsoft.com/office/2006/documentManagement/types"/>
    <ds:schemaRef ds:uri="f6dcebea-9a1f-439c-8733-f4c6c0a0c094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522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Verdana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Jexler</dc:creator>
  <cp:lastModifiedBy>MOH</cp:lastModifiedBy>
  <cp:revision>15</cp:revision>
  <dcterms:created xsi:type="dcterms:W3CDTF">2021-10-21T09:09:55Z</dcterms:created>
  <dcterms:modified xsi:type="dcterms:W3CDTF">2021-11-06T11:14:57Z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0x01010025AA8B93E3C0C54882DD00A936CC00FE</vt:lpwstr>
  </property>
</Properties>
</file>