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399288" cy="43200638"/>
  <p:notesSz cx="9874250" cy="6797675"/>
  <p:defaultTextStyle>
    <a:defPPr>
      <a:defRPr lang="en-US"/>
    </a:defPPr>
    <a:lvl1pPr marL="0" algn="l" defTabSz="4936869" rtl="0" eaLnBrk="1" latinLnBrk="0" hangingPunct="1">
      <a:defRPr sz="9744" kern="1200">
        <a:solidFill>
          <a:schemeClr val="tx1"/>
        </a:solidFill>
        <a:latin typeface="+mn-lt"/>
        <a:ea typeface="+mn-ea"/>
        <a:cs typeface="+mn-cs"/>
      </a:defRPr>
    </a:lvl1pPr>
    <a:lvl2pPr marL="2468435" algn="l" defTabSz="4936869" rtl="0" eaLnBrk="1" latinLnBrk="0" hangingPunct="1">
      <a:defRPr sz="9744" kern="1200">
        <a:solidFill>
          <a:schemeClr val="tx1"/>
        </a:solidFill>
        <a:latin typeface="+mn-lt"/>
        <a:ea typeface="+mn-ea"/>
        <a:cs typeface="+mn-cs"/>
      </a:defRPr>
    </a:lvl2pPr>
    <a:lvl3pPr marL="4936869" algn="l" defTabSz="4936869" rtl="0" eaLnBrk="1" latinLnBrk="0" hangingPunct="1">
      <a:defRPr sz="9744" kern="1200">
        <a:solidFill>
          <a:schemeClr val="tx1"/>
        </a:solidFill>
        <a:latin typeface="+mn-lt"/>
        <a:ea typeface="+mn-ea"/>
        <a:cs typeface="+mn-cs"/>
      </a:defRPr>
    </a:lvl3pPr>
    <a:lvl4pPr marL="7405304" algn="l" defTabSz="4936869" rtl="0" eaLnBrk="1" latinLnBrk="0" hangingPunct="1">
      <a:defRPr sz="9744" kern="1200">
        <a:solidFill>
          <a:schemeClr val="tx1"/>
        </a:solidFill>
        <a:latin typeface="+mn-lt"/>
        <a:ea typeface="+mn-ea"/>
        <a:cs typeface="+mn-cs"/>
      </a:defRPr>
    </a:lvl4pPr>
    <a:lvl5pPr marL="9873738" algn="l" defTabSz="4936869" rtl="0" eaLnBrk="1" latinLnBrk="0" hangingPunct="1">
      <a:defRPr sz="9744" kern="1200">
        <a:solidFill>
          <a:schemeClr val="tx1"/>
        </a:solidFill>
        <a:latin typeface="+mn-lt"/>
        <a:ea typeface="+mn-ea"/>
        <a:cs typeface="+mn-cs"/>
      </a:defRPr>
    </a:lvl5pPr>
    <a:lvl6pPr marL="12342173" algn="l" defTabSz="4936869" rtl="0" eaLnBrk="1" latinLnBrk="0" hangingPunct="1">
      <a:defRPr sz="9744" kern="1200">
        <a:solidFill>
          <a:schemeClr val="tx1"/>
        </a:solidFill>
        <a:latin typeface="+mn-lt"/>
        <a:ea typeface="+mn-ea"/>
        <a:cs typeface="+mn-cs"/>
      </a:defRPr>
    </a:lvl6pPr>
    <a:lvl7pPr marL="14810608" algn="l" defTabSz="4936869" rtl="0" eaLnBrk="1" latinLnBrk="0" hangingPunct="1">
      <a:defRPr sz="9744" kern="1200">
        <a:solidFill>
          <a:schemeClr val="tx1"/>
        </a:solidFill>
        <a:latin typeface="+mn-lt"/>
        <a:ea typeface="+mn-ea"/>
        <a:cs typeface="+mn-cs"/>
      </a:defRPr>
    </a:lvl7pPr>
    <a:lvl8pPr marL="17279042" algn="l" defTabSz="4936869" rtl="0" eaLnBrk="1" latinLnBrk="0" hangingPunct="1">
      <a:defRPr sz="9744" kern="1200">
        <a:solidFill>
          <a:schemeClr val="tx1"/>
        </a:solidFill>
        <a:latin typeface="+mn-lt"/>
        <a:ea typeface="+mn-ea"/>
        <a:cs typeface="+mn-cs"/>
      </a:defRPr>
    </a:lvl8pPr>
    <a:lvl9pPr marL="19747477" algn="l" defTabSz="4936869" rtl="0" eaLnBrk="1" latinLnBrk="0" hangingPunct="1">
      <a:defRPr sz="97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2DE6B7-8A0C-8805-EDB5-9219B9C7F07D}" name="Karen Webb" initials="KW" userId="S::kwebb@ophid.co.zw::ab16c13f-11ef-498a-a5f3-edca7b0ed3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Webb" initials="KW" lastIdx="25" clrIdx="0"/>
  <p:cmAuthor id="1" name="Andrea Ciaranello" initials="AC" lastIdx="10" clrIdx="1"/>
  <p:cmAuthor id="2" name="Partners Information Systems" initials="PHS IS" lastIdx="3" clrIdx="2"/>
  <p:cmAuthor id="3" name="Rachel MacLean" initials="RLM" lastIdx="4" clrIdx="3"/>
  <p:cmAuthor id="4" name="D Patel" initials="D P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868"/>
    <a:srgbClr val="FBAD3B"/>
    <a:srgbClr val="ED1C24"/>
    <a:srgbClr val="FEEBCE"/>
    <a:srgbClr val="FDD395"/>
    <a:srgbClr val="E98D05"/>
    <a:srgbClr val="FDCF8B"/>
    <a:srgbClr val="FBAF3F"/>
    <a:srgbClr val="FC593E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26" autoAdjust="0"/>
  </p:normalViewPr>
  <p:slideViewPr>
    <p:cSldViewPr>
      <p:cViewPr>
        <p:scale>
          <a:sx n="30" d="100"/>
          <a:sy n="30" d="100"/>
        </p:scale>
        <p:origin x="444" y="24"/>
      </p:cViewPr>
      <p:guideLst>
        <p:guide orient="horz" pos="13607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th Masiye" userId="9d43e3fc-b6c0-42e1-91bd-8c60f5f73005" providerId="ADAL" clId="{E09D4DC8-7D11-4019-A353-768F94F74372}"/>
    <pc:docChg chg="modSld">
      <pc:chgData name="Kenneth Masiye" userId="9d43e3fc-b6c0-42e1-91bd-8c60f5f73005" providerId="ADAL" clId="{E09D4DC8-7D11-4019-A353-768F94F74372}" dt="2021-11-10T17:58:52.853" v="4" actId="14100"/>
      <pc:docMkLst>
        <pc:docMk/>
      </pc:docMkLst>
      <pc:sldChg chg="modSp mod delCm">
        <pc:chgData name="Kenneth Masiye" userId="9d43e3fc-b6c0-42e1-91bd-8c60f5f73005" providerId="ADAL" clId="{E09D4DC8-7D11-4019-A353-768F94F74372}" dt="2021-11-10T17:58:52.853" v="4" actId="14100"/>
        <pc:sldMkLst>
          <pc:docMk/>
          <pc:sldMk cId="0" sldId="257"/>
        </pc:sldMkLst>
        <pc:spChg chg="mod">
          <ac:chgData name="Kenneth Masiye" userId="9d43e3fc-b6c0-42e1-91bd-8c60f5f73005" providerId="ADAL" clId="{E09D4DC8-7D11-4019-A353-768F94F74372}" dt="2021-11-10T17:58:46.568" v="2" actId="14100"/>
          <ac:spMkLst>
            <pc:docMk/>
            <pc:sldMk cId="0" sldId="257"/>
            <ac:spMk id="17" creationId="{00000000-0000-0000-0000-000000000000}"/>
          </ac:spMkLst>
        </pc:spChg>
        <pc:picChg chg="mod">
          <ac:chgData name="Kenneth Masiye" userId="9d43e3fc-b6c0-42e1-91bd-8c60f5f73005" providerId="ADAL" clId="{E09D4DC8-7D11-4019-A353-768F94F74372}" dt="2021-11-10T17:58:52.853" v="4" actId="14100"/>
          <ac:picMkLst>
            <pc:docMk/>
            <pc:sldMk cId="0" sldId="257"/>
            <ac:picMk id="1026" creationId="{DF2EE4B1-8B54-4CD4-9040-453122939BB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Sheet2!$F$5:$H$5</c:f>
              <c:strCache>
                <c:ptCount val="3"/>
                <c:pt idx="0">
                  <c:v>Adult ART clients greater than 20 years. </c:v>
                </c:pt>
                <c:pt idx="1">
                  <c:v>Adult ART HIV Care Booklets consecutively selected over  a period of a month </c:v>
                </c:pt>
                <c:pt idx="2">
                  <c:v>Documentation of having at least one biological child below the age of 19</c:v>
                </c:pt>
              </c:strCache>
            </c:strRef>
          </c:cat>
          <c:val>
            <c:numRef>
              <c:f>Sheet2!$F$6:$H$6</c:f>
              <c:numCache>
                <c:formatCode>General</c:formatCode>
                <c:ptCount val="3"/>
                <c:pt idx="0">
                  <c:v>83074</c:v>
                </c:pt>
                <c:pt idx="1">
                  <c:v>48995</c:v>
                </c:pt>
                <c:pt idx="2">
                  <c:v>14756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3-4754-B77E-5A711E6F47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79318736"/>
        <c:axId val="1079317488"/>
      </c:barChart>
      <c:catAx>
        <c:axId val="107931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317488"/>
        <c:crosses val="autoZero"/>
        <c:auto val="1"/>
        <c:lblAlgn val="l"/>
        <c:lblOffset val="100"/>
        <c:noMultiLvlLbl val="0"/>
      </c:catAx>
      <c:valAx>
        <c:axId val="1079317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931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9643942435892E-2"/>
          <c:y val="7.8474787914676686E-2"/>
          <c:w val="0.97870356057564112"/>
          <c:h val="0.815460322773050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Sheet2!$E$24</c:f>
              <c:strCache>
                <c:ptCount val="1"/>
                <c:pt idx="0">
                  <c:v>Children &lt;19 years were identified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Sheet2!$F$23:$I$23</c:f>
              <c:strCache>
                <c:ptCount val="4"/>
                <c:pt idx="0">
                  <c:v>Children &lt;19 years were identified</c:v>
                </c:pt>
                <c:pt idx="1">
                  <c:v>Documented HIV status</c:v>
                </c:pt>
                <c:pt idx="2">
                  <c:v>HIV Status</c:v>
                </c:pt>
                <c:pt idx="3">
                  <c:v>ART Status</c:v>
                </c:pt>
              </c:strCache>
            </c:strRef>
          </c:cat>
          <c:val>
            <c:numRef>
              <c:f>Sheet2!$F$24:$I$24</c:f>
              <c:numCache>
                <c:formatCode>General</c:formatCode>
                <c:ptCount val="4"/>
                <c:pt idx="0">
                  <c:v>25238</c:v>
                </c:pt>
                <c:pt idx="1">
                  <c:v>16363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1-4872-ADD8-D017ED3D98B0}"/>
            </c:ext>
          </c:extLst>
        </c:ser>
        <c:ser>
          <c:idx val="1"/>
          <c:order val="1"/>
          <c:tx>
            <c:strRef>
              <c:f>Sheet2!$E$25</c:f>
              <c:strCache>
                <c:ptCount val="1"/>
                <c:pt idx="0">
                  <c:v>Negative HIV Status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Sheet2!$F$23:$I$23</c:f>
              <c:strCache>
                <c:ptCount val="4"/>
                <c:pt idx="0">
                  <c:v>Children &lt;19 years were identified</c:v>
                </c:pt>
                <c:pt idx="1">
                  <c:v>Documented HIV status</c:v>
                </c:pt>
                <c:pt idx="2">
                  <c:v>HIV Status</c:v>
                </c:pt>
                <c:pt idx="3">
                  <c:v>ART Status</c:v>
                </c:pt>
              </c:strCache>
            </c:strRef>
          </c:cat>
          <c:val>
            <c:numRef>
              <c:f>Sheet2!$F$25:$I$25</c:f>
              <c:numCache>
                <c:formatCode>General</c:formatCode>
                <c:ptCount val="4"/>
                <c:pt idx="2">
                  <c:v>14443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1-4872-ADD8-D017ED3D98B0}"/>
            </c:ext>
          </c:extLst>
        </c:ser>
        <c:ser>
          <c:idx val="2"/>
          <c:order val="2"/>
          <c:tx>
            <c:strRef>
              <c:f>Sheet2!$E$26</c:f>
              <c:strCache>
                <c:ptCount val="1"/>
                <c:pt idx="0">
                  <c:v>Positive HIV Status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Sheet2!$F$23:$I$23</c:f>
              <c:strCache>
                <c:ptCount val="4"/>
                <c:pt idx="0">
                  <c:v>Children &lt;19 years were identified</c:v>
                </c:pt>
                <c:pt idx="1">
                  <c:v>Documented HIV status</c:v>
                </c:pt>
                <c:pt idx="2">
                  <c:v>HIV Status</c:v>
                </c:pt>
                <c:pt idx="3">
                  <c:v>ART Status</c:v>
                </c:pt>
              </c:strCache>
            </c:strRef>
          </c:cat>
          <c:val>
            <c:numRef>
              <c:f>Sheet2!$F$26:$I$26</c:f>
              <c:numCache>
                <c:formatCode>General</c:formatCode>
                <c:ptCount val="4"/>
                <c:pt idx="2">
                  <c:v>1920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1-4872-ADD8-D017ED3D98B0}"/>
            </c:ext>
          </c:extLst>
        </c:ser>
        <c:ser>
          <c:idx val="3"/>
          <c:order val="3"/>
          <c:tx>
            <c:strRef>
              <c:f>Sheet2!$E$27</c:f>
              <c:strCache>
                <c:ptCount val="1"/>
                <c:pt idx="0">
                  <c:v>On ART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Sheet2!$F$23:$I$23</c:f>
              <c:strCache>
                <c:ptCount val="4"/>
                <c:pt idx="0">
                  <c:v>Children &lt;19 years were identified</c:v>
                </c:pt>
                <c:pt idx="1">
                  <c:v>Documented HIV status</c:v>
                </c:pt>
                <c:pt idx="2">
                  <c:v>HIV Status</c:v>
                </c:pt>
                <c:pt idx="3">
                  <c:v>ART Status</c:v>
                </c:pt>
              </c:strCache>
            </c:strRef>
          </c:cat>
          <c:val>
            <c:numRef>
              <c:f>Sheet2!$F$27:$I$27</c:f>
              <c:numCache>
                <c:formatCode>General</c:formatCode>
                <c:ptCount val="4"/>
                <c:pt idx="3">
                  <c:v>1862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A1-4872-ADD8-D017ED3D98B0}"/>
            </c:ext>
          </c:extLst>
        </c:ser>
        <c:ser>
          <c:idx val="4"/>
          <c:order val="4"/>
          <c:tx>
            <c:strRef>
              <c:f>Sheet2!$E$28</c:f>
              <c:strCache>
                <c:ptCount val="1"/>
                <c:pt idx="0">
                  <c:v>Not on ART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6.776139816841332E-3"/>
                  <c:y val="-3.48776835176340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9-4DBA-A72F-04A2CF3B66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Sheet2!$F$23:$I$23</c:f>
              <c:strCache>
                <c:ptCount val="4"/>
                <c:pt idx="0">
                  <c:v>Children &lt;19 years were identified</c:v>
                </c:pt>
                <c:pt idx="1">
                  <c:v>Documented HIV status</c:v>
                </c:pt>
                <c:pt idx="2">
                  <c:v>HIV Status</c:v>
                </c:pt>
                <c:pt idx="3">
                  <c:v>ART Status</c:v>
                </c:pt>
              </c:strCache>
            </c:strRef>
          </c:cat>
          <c:val>
            <c:numRef>
              <c:f>Sheet2!$F$28:$I$28</c:f>
              <c:numCache>
                <c:formatCode>General</c:formatCode>
                <c:ptCount val="4"/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A1-4872-ADD8-D017ED3D98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00169120"/>
        <c:axId val="1100179104"/>
      </c:barChart>
      <c:catAx>
        <c:axId val="110016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179104"/>
        <c:crosses val="autoZero"/>
        <c:auto val="1"/>
        <c:lblAlgn val="ctr"/>
        <c:lblOffset val="100"/>
        <c:noMultiLvlLbl val="0"/>
      </c:catAx>
      <c:valAx>
        <c:axId val="1100179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016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146720424550692"/>
          <c:y val="7.4095166986350158E-2"/>
          <c:w val="0.70230306433963829"/>
          <c:h val="6.0502310732354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Sheet2!$X$23:$AA$23</c:f>
              <c:strCache>
                <c:ptCount val="4"/>
                <c:pt idx="0">
                  <c:v>No documented HIV status in the OI ART Carebooklet</c:v>
                </c:pt>
                <c:pt idx="1">
                  <c:v>Confirmed HIV testing had been complete</c:v>
                </c:pt>
                <c:pt idx="2">
                  <c:v>Positive HIV status.</c:v>
                </c:pt>
                <c:pt idx="3">
                  <c:v>On ART</c:v>
                </c:pt>
              </c:strCache>
            </c:strRef>
          </c:cat>
          <c:val>
            <c:numRef>
              <c:f>Sheet2!$X$24:$AA$24</c:f>
              <c:numCache>
                <c:formatCode>General</c:formatCode>
                <c:ptCount val="4"/>
                <c:pt idx="0">
                  <c:v>7850</c:v>
                </c:pt>
                <c:pt idx="1">
                  <c:v>6208</c:v>
                </c:pt>
                <c:pt idx="2">
                  <c:v>338</c:v>
                </c:pt>
                <c:pt idx="3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8-49BC-9D93-A448F4F014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00177024"/>
        <c:axId val="1100159968"/>
      </c:barChart>
      <c:catAx>
        <c:axId val="11001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159968"/>
        <c:crosses val="autoZero"/>
        <c:auto val="1"/>
        <c:lblAlgn val="ctr"/>
        <c:lblOffset val="100"/>
        <c:noMultiLvlLbl val="0"/>
      </c:catAx>
      <c:valAx>
        <c:axId val="1100159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017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0.2749</cdr:x>
      <cdr:y>0.09907</cdr:y>
    </cdr:from>
    <cdr:to>
      <cdr:x>0.44487</cdr:x>
      <cdr:y>0.29846</cdr:y>
    </cdr:to>
    <cdr:cxnSp macro="">
      <cdr:nvCxnSpPr>
        <cdr:cNvPr id="2" name="Connector: Elbow 1">
          <a:extLst xmlns:a="http://schemas.openxmlformats.org/drawingml/2006/main">
            <a:ext uri="{FF2B5EF4-FFF2-40B4-BE49-F238E27FC236}">
              <a16:creationId xmlns:a16="http://schemas.microsoft.com/office/drawing/2014/main" id="{08F9FE80-AC9C-4B41-9486-7E4872FBA605}"/>
            </a:ext>
          </a:extLst>
        </cdr:cNvPr>
        <cdr:cNvCxnSpPr/>
      </cdr:nvCxnSpPr>
      <cdr:spPr>
        <a:xfrm xmlns:a="http://schemas.openxmlformats.org/drawingml/2006/main">
          <a:off x="4090299" y="1106576"/>
          <a:ext cx="2528884" cy="2227091"/>
        </a:xfrm>
        <a:prstGeom xmlns:a="http://schemas.openxmlformats.org/drawingml/2006/main" prst="bentConnector3">
          <a:avLst/>
        </a:prstGeom>
        <a:ln xmlns:a="http://schemas.openxmlformats.org/drawingml/2006/main" w="57150">
          <a:solidFill>
            <a:srgbClr val="FFC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0.61721</cdr:x>
      <cdr:y>0.43772</cdr:y>
    </cdr:from>
    <cdr:to>
      <cdr:x>0.78718</cdr:x>
      <cdr:y>0.63711</cdr:y>
    </cdr:to>
    <cdr:cxnSp macro="">
      <cdr:nvCxnSpPr>
        <cdr:cNvPr id="4" name="Connector: Elbow 3">
          <a:extLst xmlns:a="http://schemas.openxmlformats.org/drawingml/2006/main">
            <a:ext uri="{FF2B5EF4-FFF2-40B4-BE49-F238E27FC236}">
              <a16:creationId xmlns:a16="http://schemas.microsoft.com/office/drawing/2014/main" id="{F7D6AE71-7F80-4A85-9CB7-D40E0685FD02}"/>
            </a:ext>
          </a:extLst>
        </cdr:cNvPr>
        <cdr:cNvCxnSpPr/>
      </cdr:nvCxnSpPr>
      <cdr:spPr>
        <a:xfrm xmlns:a="http://schemas.openxmlformats.org/drawingml/2006/main">
          <a:off x="9183500" y="4889022"/>
          <a:ext cx="2528884" cy="2227091"/>
        </a:xfrm>
        <a:prstGeom xmlns:a="http://schemas.openxmlformats.org/drawingml/2006/main" prst="bentConnector3">
          <a:avLst/>
        </a:prstGeom>
        <a:ln xmlns:a="http://schemas.openxmlformats.org/drawingml/2006/main" w="57150">
          <a:solidFill>
            <a:srgbClr val="FFC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0.36462</cdr:x>
      <cdr:y>0.19136</cdr:y>
    </cdr:from>
    <cdr:to>
      <cdr:x>0.47198</cdr:x>
      <cdr:y>0.23821</cdr:y>
    </cdr:to>
    <cdr:sp macro="" textlink="">
      <cdr:nvSpPr>
        <cdr:cNvPr id="5" name="TextBox 40">
          <a:extLst xmlns:a="http://schemas.openxmlformats.org/drawingml/2006/main">
            <a:ext uri="{FF2B5EF4-FFF2-40B4-BE49-F238E27FC236}">
              <a16:creationId xmlns:a16="http://schemas.microsoft.com/office/drawing/2014/main" id="{6DF2A9C3-27A5-4D4C-83CB-5EFF8D0FBF2D}"/>
            </a:ext>
          </a:extLst>
        </cdr:cNvPr>
        <cdr:cNvSpPr txBox="1"/>
      </cdr:nvSpPr>
      <cdr:spPr>
        <a:xfrm xmlns:a="http://schemas.openxmlformats.org/drawingml/2006/main">
          <a:off x="5425140" y="2137391"/>
          <a:ext cx="159741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/>
            <a:t>60%</a:t>
          </a:r>
          <a:endParaRPr lang="en-ZW" sz="2800" dirty="0"/>
        </a:p>
      </cdr:txBody>
    </cdr:sp>
  </cdr:relSizeAnchor>
  <cdr:relSizeAnchor xmlns:cdr="http://schemas.openxmlformats.org/drawingml/2006/chartDrawing">
    <cdr:from>
      <cdr:x>0.71118</cdr:x>
      <cdr:y>0.54243</cdr:y>
    </cdr:from>
    <cdr:to>
      <cdr:x>0.81854</cdr:x>
      <cdr:y>0.58927</cdr:y>
    </cdr:to>
    <cdr:sp macro="" textlink="">
      <cdr:nvSpPr>
        <cdr:cNvPr id="6" name="TextBox 40">
          <a:extLst xmlns:a="http://schemas.openxmlformats.org/drawingml/2006/main">
            <a:ext uri="{FF2B5EF4-FFF2-40B4-BE49-F238E27FC236}">
              <a16:creationId xmlns:a16="http://schemas.microsoft.com/office/drawing/2014/main" id="{A1512472-CF6A-47BF-9BF2-6F5955643B3C}"/>
            </a:ext>
          </a:extLst>
        </cdr:cNvPr>
        <cdr:cNvSpPr txBox="1"/>
      </cdr:nvSpPr>
      <cdr:spPr>
        <a:xfrm xmlns:a="http://schemas.openxmlformats.org/drawingml/2006/main">
          <a:off x="10581583" y="6058598"/>
          <a:ext cx="159741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/>
            <a:t>30%</a:t>
          </a:r>
          <a:endParaRPr lang="en-ZW" sz="2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0.20591</cdr:x>
      <cdr:y>0.13338</cdr:y>
    </cdr:from>
    <cdr:to>
      <cdr:x>0.37086</cdr:x>
      <cdr:y>0.30385</cdr:y>
    </cdr:to>
    <cdr:cxnSp macro="">
      <cdr:nvCxnSpPr>
        <cdr:cNvPr id="2" name="Connector: Elbow 1">
          <a:extLst xmlns:a="http://schemas.openxmlformats.org/drawingml/2006/main">
            <a:ext uri="{FF2B5EF4-FFF2-40B4-BE49-F238E27FC236}">
              <a16:creationId xmlns:a16="http://schemas.microsoft.com/office/drawing/2014/main" id="{96CE0418-0A1E-4E00-AAB0-2F0759995B61}"/>
            </a:ext>
          </a:extLst>
        </cdr:cNvPr>
        <cdr:cNvCxnSpPr/>
      </cdr:nvCxnSpPr>
      <cdr:spPr>
        <a:xfrm xmlns:a="http://schemas.openxmlformats.org/drawingml/2006/main">
          <a:off x="2542235" y="1028300"/>
          <a:ext cx="2036520" cy="1314169"/>
        </a:xfrm>
        <a:prstGeom xmlns:a="http://schemas.openxmlformats.org/drawingml/2006/main" prst="bentConnector3">
          <a:avLst/>
        </a:prstGeom>
        <a:ln xmlns:a="http://schemas.openxmlformats.org/drawingml/2006/main" w="57150"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0.70191</cdr:x>
      <cdr:y>0.3974</cdr:y>
    </cdr:from>
    <cdr:to>
      <cdr:x>0.86685</cdr:x>
      <cdr:y>0.56786</cdr:y>
    </cdr:to>
    <cdr:cxnSp macro="">
      <cdr:nvCxnSpPr>
        <cdr:cNvPr id="4" name="Connector: Elbow 3">
          <a:extLst xmlns:a="http://schemas.openxmlformats.org/drawingml/2006/main">
            <a:ext uri="{FF2B5EF4-FFF2-40B4-BE49-F238E27FC236}">
              <a16:creationId xmlns:a16="http://schemas.microsoft.com/office/drawing/2014/main" id="{DF10C541-3CA8-4CB6-A58B-80DFD6F2FA55}"/>
            </a:ext>
          </a:extLst>
        </cdr:cNvPr>
        <cdr:cNvCxnSpPr/>
      </cdr:nvCxnSpPr>
      <cdr:spPr>
        <a:xfrm xmlns:a="http://schemas.openxmlformats.org/drawingml/2006/main">
          <a:off x="8665944" y="3063714"/>
          <a:ext cx="2036520" cy="1314169"/>
        </a:xfrm>
        <a:prstGeom xmlns:a="http://schemas.openxmlformats.org/drawingml/2006/main" prst="bentConnector3">
          <a:avLst/>
        </a:prstGeom>
        <a:ln xmlns:a="http://schemas.openxmlformats.org/drawingml/2006/main" w="57150"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0.29754</cdr:x>
      <cdr:y>0.18422</cdr:y>
    </cdr:from>
    <cdr:to>
      <cdr:x>0.40751</cdr:x>
      <cdr:y>0.25209</cdr:y>
    </cdr:to>
    <cdr:sp macro="" textlink="">
      <cdr:nvSpPr>
        <cdr:cNvPr id="5" name="TextBox 40">
          <a:extLst xmlns:a="http://schemas.openxmlformats.org/drawingml/2006/main">
            <a:ext uri="{FF2B5EF4-FFF2-40B4-BE49-F238E27FC236}">
              <a16:creationId xmlns:a16="http://schemas.microsoft.com/office/drawing/2014/main" id="{431D9033-0FA0-4655-A1FD-89B763B1ADA8}"/>
            </a:ext>
          </a:extLst>
        </cdr:cNvPr>
        <cdr:cNvSpPr txBox="1"/>
      </cdr:nvSpPr>
      <cdr:spPr>
        <a:xfrm xmlns:a="http://schemas.openxmlformats.org/drawingml/2006/main">
          <a:off x="3673525" y="1420217"/>
          <a:ext cx="135775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/>
            <a:t>65%</a:t>
          </a:r>
          <a:endParaRPr lang="en-ZW" sz="2800" dirty="0"/>
        </a:p>
      </cdr:txBody>
    </cdr:sp>
  </cdr:relSizeAnchor>
  <cdr:relSizeAnchor xmlns:cdr="http://schemas.openxmlformats.org/drawingml/2006/chartDrawing">
    <cdr:from>
      <cdr:x>0.79391</cdr:x>
      <cdr:y>0.47683</cdr:y>
    </cdr:from>
    <cdr:to>
      <cdr:x>0.96194</cdr:x>
      <cdr:y>0.5447</cdr:y>
    </cdr:to>
    <cdr:sp macro="" textlink="">
      <cdr:nvSpPr>
        <cdr:cNvPr id="6" name="TextBox 40">
          <a:extLst xmlns:a="http://schemas.openxmlformats.org/drawingml/2006/main">
            <a:ext uri="{FF2B5EF4-FFF2-40B4-BE49-F238E27FC236}">
              <a16:creationId xmlns:a16="http://schemas.microsoft.com/office/drawing/2014/main" id="{EAB7CA6B-15F5-4EC9-B3C8-6D4EE93F540D}"/>
            </a:ext>
          </a:extLst>
        </cdr:cNvPr>
        <cdr:cNvSpPr txBox="1"/>
      </cdr:nvSpPr>
      <cdr:spPr>
        <a:xfrm xmlns:a="http://schemas.openxmlformats.org/drawingml/2006/main">
          <a:off x="9801910" y="3676085"/>
          <a:ext cx="207449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/>
            <a:t>97% on ART</a:t>
          </a:r>
          <a:endParaRPr lang="en-ZW" sz="2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0.21002</cdr:x>
      <cdr:y>0.10802</cdr:y>
    </cdr:from>
    <cdr:to>
      <cdr:x>0.37497</cdr:x>
      <cdr:y>0.23958</cdr:y>
    </cdr:to>
    <cdr:cxnSp macro="">
      <cdr:nvCxnSpPr>
        <cdr:cNvPr id="2" name="Connector: Elbow 1">
          <a:extLst xmlns:a="http://schemas.openxmlformats.org/drawingml/2006/main">
            <a:ext uri="{FF2B5EF4-FFF2-40B4-BE49-F238E27FC236}">
              <a16:creationId xmlns:a16="http://schemas.microsoft.com/office/drawing/2014/main" id="{DF10C541-3CA8-4CB6-A58B-80DFD6F2FA55}"/>
            </a:ext>
          </a:extLst>
        </cdr:cNvPr>
        <cdr:cNvCxnSpPr/>
      </cdr:nvCxnSpPr>
      <cdr:spPr>
        <a:xfrm xmlns:a="http://schemas.openxmlformats.org/drawingml/2006/main">
          <a:off x="2593035" y="1079100"/>
          <a:ext cx="2036520" cy="1314169"/>
        </a:xfrm>
        <a:prstGeom xmlns:a="http://schemas.openxmlformats.org/drawingml/2006/main" prst="bentConnector3">
          <a:avLst/>
        </a:prstGeom>
        <a:ln xmlns:a="http://schemas.openxmlformats.org/drawingml/2006/main" w="57150"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0.45493</cdr:x>
      <cdr:y>0.53</cdr:y>
    </cdr:from>
    <cdr:to>
      <cdr:x>0.61988</cdr:x>
      <cdr:y>0.66155</cdr:y>
    </cdr:to>
    <cdr:cxnSp macro="">
      <cdr:nvCxnSpPr>
        <cdr:cNvPr id="3" name="Connector: Elbow 2">
          <a:extLst xmlns:a="http://schemas.openxmlformats.org/drawingml/2006/main">
            <a:ext uri="{FF2B5EF4-FFF2-40B4-BE49-F238E27FC236}">
              <a16:creationId xmlns:a16="http://schemas.microsoft.com/office/drawing/2014/main" id="{DF10C541-3CA8-4CB6-A58B-80DFD6F2FA55}"/>
            </a:ext>
          </a:extLst>
        </cdr:cNvPr>
        <cdr:cNvCxnSpPr/>
      </cdr:nvCxnSpPr>
      <cdr:spPr>
        <a:xfrm xmlns:a="http://schemas.openxmlformats.org/drawingml/2006/main">
          <a:off x="5616754" y="5294483"/>
          <a:ext cx="2036520" cy="1314169"/>
        </a:xfrm>
        <a:prstGeom xmlns:a="http://schemas.openxmlformats.org/drawingml/2006/main" prst="bentConnector3">
          <a:avLst/>
        </a:prstGeom>
        <a:ln xmlns:a="http://schemas.openxmlformats.org/drawingml/2006/main" w="57150"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0.64849</cdr:x>
      <cdr:y>0.67412</cdr:y>
    </cdr:from>
    <cdr:to>
      <cdr:x>0.81344</cdr:x>
      <cdr:y>0.80567</cdr:y>
    </cdr:to>
    <cdr:cxnSp macro="">
      <cdr:nvCxnSpPr>
        <cdr:cNvPr id="4" name="Connector: Elbow 3">
          <a:extLst xmlns:a="http://schemas.openxmlformats.org/drawingml/2006/main">
            <a:ext uri="{FF2B5EF4-FFF2-40B4-BE49-F238E27FC236}">
              <a16:creationId xmlns:a16="http://schemas.microsoft.com/office/drawing/2014/main" id="{DF10C541-3CA8-4CB6-A58B-80DFD6F2FA55}"/>
            </a:ext>
          </a:extLst>
        </cdr:cNvPr>
        <cdr:cNvCxnSpPr/>
      </cdr:nvCxnSpPr>
      <cdr:spPr>
        <a:xfrm xmlns:a="http://schemas.openxmlformats.org/drawingml/2006/main">
          <a:off x="8006425" y="6734189"/>
          <a:ext cx="2036520" cy="1314169"/>
        </a:xfrm>
        <a:prstGeom xmlns:a="http://schemas.openxmlformats.org/drawingml/2006/main" prst="bentConnector3">
          <a:avLst/>
        </a:prstGeom>
        <a:ln xmlns:a="http://schemas.openxmlformats.org/drawingml/2006/main" w="57150"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0.3148</cdr:x>
      <cdr:y>0.15775</cdr:y>
    </cdr:from>
    <cdr:to>
      <cdr:x>0.42478</cdr:x>
      <cdr:y>0.21345</cdr:y>
    </cdr:to>
    <cdr:sp macro="" textlink="">
      <cdr:nvSpPr>
        <cdr:cNvPr id="5" name="TextBox 40">
          <a:extLst xmlns:a="http://schemas.openxmlformats.org/drawingml/2006/main">
            <a:ext uri="{FF2B5EF4-FFF2-40B4-BE49-F238E27FC236}">
              <a16:creationId xmlns:a16="http://schemas.microsoft.com/office/drawing/2014/main" id="{9D81B50D-AB1F-4EDA-BDB5-C839FC9742EC}"/>
            </a:ext>
          </a:extLst>
        </cdr:cNvPr>
        <cdr:cNvSpPr txBox="1"/>
      </cdr:nvSpPr>
      <cdr:spPr>
        <a:xfrm xmlns:a="http://schemas.openxmlformats.org/drawingml/2006/main">
          <a:off x="4572353" y="1481827"/>
          <a:ext cx="159741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/>
            <a:t>79%</a:t>
          </a:r>
          <a:endParaRPr lang="en-ZW" sz="2800" dirty="0"/>
        </a:p>
      </cdr:txBody>
    </cdr:sp>
  </cdr:relSizeAnchor>
  <cdr:relSizeAnchor xmlns:cdr="http://schemas.openxmlformats.org/drawingml/2006/chartDrawing">
    <cdr:from>
      <cdr:x>0.55233</cdr:x>
      <cdr:y>0.57058</cdr:y>
    </cdr:from>
    <cdr:to>
      <cdr:x>0.6623</cdr:x>
      <cdr:y>0.62296</cdr:y>
    </cdr:to>
    <cdr:sp macro="" textlink="">
      <cdr:nvSpPr>
        <cdr:cNvPr id="6" name="TextBox 40">
          <a:extLst xmlns:a="http://schemas.openxmlformats.org/drawingml/2006/main">
            <a:ext uri="{FF2B5EF4-FFF2-40B4-BE49-F238E27FC236}">
              <a16:creationId xmlns:a16="http://schemas.microsoft.com/office/drawing/2014/main" id="{B5E08D24-2407-4083-8D69-091DD11CFA99}"/>
            </a:ext>
          </a:extLst>
        </cdr:cNvPr>
        <cdr:cNvSpPr txBox="1"/>
      </cdr:nvSpPr>
      <cdr:spPr>
        <a:xfrm xmlns:a="http://schemas.openxmlformats.org/drawingml/2006/main">
          <a:off x="6819201" y="5699911"/>
          <a:ext cx="135775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/>
            <a:t>5%</a:t>
          </a:r>
          <a:endParaRPr lang="en-ZW" sz="2800" dirty="0"/>
        </a:p>
      </cdr:txBody>
    </cdr:sp>
  </cdr:relSizeAnchor>
  <cdr:relSizeAnchor xmlns:cdr="http://schemas.openxmlformats.org/drawingml/2006/chartDrawing">
    <cdr:from>
      <cdr:x>0.73958</cdr:x>
      <cdr:y>0.71727</cdr:y>
    </cdr:from>
    <cdr:to>
      <cdr:x>0.84955</cdr:x>
      <cdr:y>0.76965</cdr:y>
    </cdr:to>
    <cdr:sp macro="" textlink="">
      <cdr:nvSpPr>
        <cdr:cNvPr id="7" name="TextBox 40">
          <a:extLst xmlns:a="http://schemas.openxmlformats.org/drawingml/2006/main">
            <a:ext uri="{FF2B5EF4-FFF2-40B4-BE49-F238E27FC236}">
              <a16:creationId xmlns:a16="http://schemas.microsoft.com/office/drawing/2014/main" id="{F434C56E-9DF3-40D7-B36A-33BAEBD83437}"/>
            </a:ext>
          </a:extLst>
        </cdr:cNvPr>
        <cdr:cNvSpPr txBox="1"/>
      </cdr:nvSpPr>
      <cdr:spPr>
        <a:xfrm xmlns:a="http://schemas.openxmlformats.org/drawingml/2006/main">
          <a:off x="9131068" y="7165246"/>
          <a:ext cx="135775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/>
            <a:t>99%</a:t>
          </a:r>
          <a:endParaRPr lang="en-ZW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2" cy="339884"/>
          </a:xfrm>
          <a:prstGeom prst="rect">
            <a:avLst/>
          </a:prstGeom>
        </p:spPr>
        <p:txBody>
          <a:bodyPr vert="horz" lIns="81809" tIns="40905" rIns="81809" bIns="409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2" cy="339884"/>
          </a:xfrm>
          <a:prstGeom prst="rect">
            <a:avLst/>
          </a:prstGeom>
        </p:spPr>
        <p:txBody>
          <a:bodyPr vert="horz" lIns="81809" tIns="40905" rIns="81809" bIns="40905" rtlCol="0"/>
          <a:lstStyle>
            <a:lvl1pPr algn="r">
              <a:defRPr sz="1100"/>
            </a:lvl1pPr>
          </a:lstStyle>
          <a:p>
            <a:fld id="{BFD6BED7-AA15-4E83-B738-CCDFD0F9EA1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2" cy="339884"/>
          </a:xfrm>
          <a:prstGeom prst="rect">
            <a:avLst/>
          </a:prstGeom>
        </p:spPr>
        <p:txBody>
          <a:bodyPr vert="horz" lIns="81809" tIns="40905" rIns="81809" bIns="409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2" cy="339884"/>
          </a:xfrm>
          <a:prstGeom prst="rect">
            <a:avLst/>
          </a:prstGeom>
        </p:spPr>
        <p:txBody>
          <a:bodyPr vert="horz" lIns="81809" tIns="40905" rIns="81809" bIns="40905" rtlCol="0" anchor="b"/>
          <a:lstStyle>
            <a:lvl1pPr algn="r">
              <a:defRPr sz="1100"/>
            </a:lvl1pPr>
          </a:lstStyle>
          <a:p>
            <a:fld id="{84CF208F-2EFD-4075-A9D6-FE6BC8A0F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734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2" cy="339884"/>
          </a:xfrm>
          <a:prstGeom prst="rect">
            <a:avLst/>
          </a:prstGeom>
        </p:spPr>
        <p:txBody>
          <a:bodyPr vert="horz" lIns="81809" tIns="40905" rIns="81809" bIns="4090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695" y="0"/>
            <a:ext cx="4278842" cy="339884"/>
          </a:xfrm>
          <a:prstGeom prst="rect">
            <a:avLst/>
          </a:prstGeom>
        </p:spPr>
        <p:txBody>
          <a:bodyPr vert="horz" lIns="81809" tIns="40905" rIns="81809" bIns="40905" rtlCol="0"/>
          <a:lstStyle>
            <a:lvl1pPr algn="r">
              <a:defRPr sz="1100"/>
            </a:lvl1pPr>
          </a:lstStyle>
          <a:p>
            <a:fld id="{D4D8F8BA-52FC-4E6A-B5A7-40372CF2CDF2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1450" y="509588"/>
            <a:ext cx="19129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809" tIns="40905" rIns="81809" bIns="409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81809" tIns="40905" rIns="81809" bIns="409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218"/>
            <a:ext cx="4278842" cy="339884"/>
          </a:xfrm>
          <a:prstGeom prst="rect">
            <a:avLst/>
          </a:prstGeom>
        </p:spPr>
        <p:txBody>
          <a:bodyPr vert="horz" lIns="81809" tIns="40905" rIns="81809" bIns="4090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695" y="6456218"/>
            <a:ext cx="4278842" cy="339884"/>
          </a:xfrm>
          <a:prstGeom prst="rect">
            <a:avLst/>
          </a:prstGeom>
        </p:spPr>
        <p:txBody>
          <a:bodyPr vert="horz" lIns="81809" tIns="40905" rIns="81809" bIns="40905" rtlCol="0" anchor="b"/>
          <a:lstStyle>
            <a:lvl1pPr algn="r">
              <a:defRPr sz="1100"/>
            </a:lvl1pPr>
          </a:lstStyle>
          <a:p>
            <a:fld id="{587D49E3-E15F-4899-AB01-2F918483ED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51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9952" rtl="0" eaLnBrk="1" latinLnBrk="0" hangingPunct="1">
      <a:defRPr sz="1181" kern="1200">
        <a:solidFill>
          <a:schemeClr val="tx1"/>
        </a:solidFill>
        <a:latin typeface="+mn-lt"/>
        <a:ea typeface="+mn-ea"/>
        <a:cs typeface="+mn-cs"/>
      </a:defRPr>
    </a:lvl1pPr>
    <a:lvl2pPr marL="449976" algn="l" defTabSz="899952" rtl="0" eaLnBrk="1" latinLnBrk="0" hangingPunct="1">
      <a:defRPr sz="1181" kern="1200">
        <a:solidFill>
          <a:schemeClr val="tx1"/>
        </a:solidFill>
        <a:latin typeface="+mn-lt"/>
        <a:ea typeface="+mn-ea"/>
        <a:cs typeface="+mn-cs"/>
      </a:defRPr>
    </a:lvl2pPr>
    <a:lvl3pPr marL="899952" algn="l" defTabSz="899952" rtl="0" eaLnBrk="1" latinLnBrk="0" hangingPunct="1">
      <a:defRPr sz="1181" kern="1200">
        <a:solidFill>
          <a:schemeClr val="tx1"/>
        </a:solidFill>
        <a:latin typeface="+mn-lt"/>
        <a:ea typeface="+mn-ea"/>
        <a:cs typeface="+mn-cs"/>
      </a:defRPr>
    </a:lvl3pPr>
    <a:lvl4pPr marL="1349929" algn="l" defTabSz="899952" rtl="0" eaLnBrk="1" latinLnBrk="0" hangingPunct="1">
      <a:defRPr sz="1181" kern="1200">
        <a:solidFill>
          <a:schemeClr val="tx1"/>
        </a:solidFill>
        <a:latin typeface="+mn-lt"/>
        <a:ea typeface="+mn-ea"/>
        <a:cs typeface="+mn-cs"/>
      </a:defRPr>
    </a:lvl4pPr>
    <a:lvl5pPr marL="1799905" algn="l" defTabSz="899952" rtl="0" eaLnBrk="1" latinLnBrk="0" hangingPunct="1">
      <a:defRPr sz="1181" kern="1200">
        <a:solidFill>
          <a:schemeClr val="tx1"/>
        </a:solidFill>
        <a:latin typeface="+mn-lt"/>
        <a:ea typeface="+mn-ea"/>
        <a:cs typeface="+mn-cs"/>
      </a:defRPr>
    </a:lvl5pPr>
    <a:lvl6pPr marL="2249881" algn="l" defTabSz="899952" rtl="0" eaLnBrk="1" latinLnBrk="0" hangingPunct="1">
      <a:defRPr sz="1181" kern="1200">
        <a:solidFill>
          <a:schemeClr val="tx1"/>
        </a:solidFill>
        <a:latin typeface="+mn-lt"/>
        <a:ea typeface="+mn-ea"/>
        <a:cs typeface="+mn-cs"/>
      </a:defRPr>
    </a:lvl6pPr>
    <a:lvl7pPr marL="2699857" algn="l" defTabSz="899952" rtl="0" eaLnBrk="1" latinLnBrk="0" hangingPunct="1">
      <a:defRPr sz="1181" kern="1200">
        <a:solidFill>
          <a:schemeClr val="tx1"/>
        </a:solidFill>
        <a:latin typeface="+mn-lt"/>
        <a:ea typeface="+mn-ea"/>
        <a:cs typeface="+mn-cs"/>
      </a:defRPr>
    </a:lvl7pPr>
    <a:lvl8pPr marL="3149834" algn="l" defTabSz="899952" rtl="0" eaLnBrk="1" latinLnBrk="0" hangingPunct="1">
      <a:defRPr sz="1181" kern="1200">
        <a:solidFill>
          <a:schemeClr val="tx1"/>
        </a:solidFill>
        <a:latin typeface="+mn-lt"/>
        <a:ea typeface="+mn-ea"/>
        <a:cs typeface="+mn-cs"/>
      </a:defRPr>
    </a:lvl8pPr>
    <a:lvl9pPr marL="3599810" algn="l" defTabSz="899952" rtl="0" eaLnBrk="1" latinLnBrk="0" hangingPunct="1">
      <a:defRPr sz="11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1450" y="509588"/>
            <a:ext cx="19129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13420202"/>
            <a:ext cx="27539395" cy="9260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893" y="24480362"/>
            <a:ext cx="22679502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6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3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05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87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42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10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27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74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750651" y="11070168"/>
            <a:ext cx="34992355" cy="2359134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3582" y="11070168"/>
            <a:ext cx="104437081" cy="2359134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20" y="27760413"/>
            <a:ext cx="27539395" cy="8580127"/>
          </a:xfrm>
        </p:spPr>
        <p:txBody>
          <a:bodyPr anchor="t"/>
          <a:lstStyle>
            <a:lvl1pPr algn="l">
              <a:defRPr sz="2155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20" y="18310278"/>
            <a:ext cx="27539395" cy="9450137"/>
          </a:xfrm>
        </p:spPr>
        <p:txBody>
          <a:bodyPr anchor="b"/>
          <a:lstStyle>
            <a:lvl1pPr marL="0" indent="0">
              <a:buNone/>
              <a:defRPr sz="10826">
                <a:solidFill>
                  <a:schemeClr val="tx1">
                    <a:tint val="75000"/>
                  </a:schemeClr>
                </a:solidFill>
              </a:defRPr>
            </a:lvl1pPr>
            <a:lvl2pPr marL="2468435" indent="0">
              <a:buNone/>
              <a:defRPr sz="9744">
                <a:solidFill>
                  <a:schemeClr val="tx1">
                    <a:tint val="75000"/>
                  </a:schemeClr>
                </a:solidFill>
              </a:defRPr>
            </a:lvl2pPr>
            <a:lvl3pPr marL="4936869" indent="0">
              <a:buNone/>
              <a:defRPr sz="8661">
                <a:solidFill>
                  <a:schemeClr val="tx1">
                    <a:tint val="75000"/>
                  </a:schemeClr>
                </a:solidFill>
              </a:defRPr>
            </a:lvl3pPr>
            <a:lvl4pPr marL="7405304" indent="0">
              <a:buNone/>
              <a:defRPr sz="7578">
                <a:solidFill>
                  <a:schemeClr val="tx1">
                    <a:tint val="75000"/>
                  </a:schemeClr>
                </a:solidFill>
              </a:defRPr>
            </a:lvl4pPr>
            <a:lvl5pPr marL="9873738" indent="0">
              <a:buNone/>
              <a:defRPr sz="7578">
                <a:solidFill>
                  <a:schemeClr val="tx1">
                    <a:tint val="75000"/>
                  </a:schemeClr>
                </a:solidFill>
              </a:defRPr>
            </a:lvl5pPr>
            <a:lvl6pPr marL="12342173" indent="0">
              <a:buNone/>
              <a:defRPr sz="7578">
                <a:solidFill>
                  <a:schemeClr val="tx1">
                    <a:tint val="75000"/>
                  </a:schemeClr>
                </a:solidFill>
              </a:defRPr>
            </a:lvl6pPr>
            <a:lvl7pPr marL="14810608" indent="0">
              <a:buNone/>
              <a:defRPr sz="7578">
                <a:solidFill>
                  <a:schemeClr val="tx1">
                    <a:tint val="75000"/>
                  </a:schemeClr>
                </a:solidFill>
              </a:defRPr>
            </a:lvl7pPr>
            <a:lvl8pPr marL="17279042" indent="0">
              <a:buNone/>
              <a:defRPr sz="7578">
                <a:solidFill>
                  <a:schemeClr val="tx1">
                    <a:tint val="75000"/>
                  </a:schemeClr>
                </a:solidFill>
              </a:defRPr>
            </a:lvl8pPr>
            <a:lvl9pPr marL="19747477" indent="0">
              <a:buNone/>
              <a:defRPr sz="75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3580" y="64510956"/>
            <a:ext cx="69714718" cy="182472692"/>
          </a:xfrm>
        </p:spPr>
        <p:txBody>
          <a:bodyPr/>
          <a:lstStyle>
            <a:lvl1pPr>
              <a:defRPr sz="15157"/>
            </a:lvl1pPr>
            <a:lvl2pPr>
              <a:defRPr sz="12991"/>
            </a:lvl2pPr>
            <a:lvl3pPr>
              <a:defRPr sz="10826"/>
            </a:lvl3pPr>
            <a:lvl4pPr>
              <a:defRPr sz="9744"/>
            </a:lvl4pPr>
            <a:lvl5pPr>
              <a:defRPr sz="9744"/>
            </a:lvl5pPr>
            <a:lvl6pPr>
              <a:defRPr sz="9744"/>
            </a:lvl6pPr>
            <a:lvl7pPr>
              <a:defRPr sz="9744"/>
            </a:lvl7pPr>
            <a:lvl8pPr>
              <a:defRPr sz="9744"/>
            </a:lvl8pPr>
            <a:lvl9pPr>
              <a:defRPr sz="97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28286" y="64510956"/>
            <a:ext cx="69714718" cy="182472692"/>
          </a:xfrm>
        </p:spPr>
        <p:txBody>
          <a:bodyPr/>
          <a:lstStyle>
            <a:lvl1pPr>
              <a:defRPr sz="15157"/>
            </a:lvl1pPr>
            <a:lvl2pPr>
              <a:defRPr sz="12991"/>
            </a:lvl2pPr>
            <a:lvl3pPr>
              <a:defRPr sz="10826"/>
            </a:lvl3pPr>
            <a:lvl4pPr>
              <a:defRPr sz="9744"/>
            </a:lvl4pPr>
            <a:lvl5pPr>
              <a:defRPr sz="9744"/>
            </a:lvl5pPr>
            <a:lvl6pPr>
              <a:defRPr sz="9744"/>
            </a:lvl6pPr>
            <a:lvl7pPr>
              <a:defRPr sz="9744"/>
            </a:lvl7pPr>
            <a:lvl8pPr>
              <a:defRPr sz="9744"/>
            </a:lvl8pPr>
            <a:lvl9pPr>
              <a:defRPr sz="97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1730029"/>
            <a:ext cx="29159359" cy="720010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9670146"/>
            <a:ext cx="14315311" cy="4030057"/>
          </a:xfrm>
        </p:spPr>
        <p:txBody>
          <a:bodyPr anchor="b"/>
          <a:lstStyle>
            <a:lvl1pPr marL="0" indent="0">
              <a:buNone/>
              <a:defRPr sz="12991" b="1"/>
            </a:lvl1pPr>
            <a:lvl2pPr marL="2468435" indent="0">
              <a:buNone/>
              <a:defRPr sz="10826" b="1"/>
            </a:lvl2pPr>
            <a:lvl3pPr marL="4936869" indent="0">
              <a:buNone/>
              <a:defRPr sz="9744" b="1"/>
            </a:lvl3pPr>
            <a:lvl4pPr marL="7405304" indent="0">
              <a:buNone/>
              <a:defRPr sz="8661" b="1"/>
            </a:lvl4pPr>
            <a:lvl5pPr marL="9873738" indent="0">
              <a:buNone/>
              <a:defRPr sz="8661" b="1"/>
            </a:lvl5pPr>
            <a:lvl6pPr marL="12342173" indent="0">
              <a:buNone/>
              <a:defRPr sz="8661" b="1"/>
            </a:lvl6pPr>
            <a:lvl7pPr marL="14810608" indent="0">
              <a:buNone/>
              <a:defRPr sz="8661" b="1"/>
            </a:lvl7pPr>
            <a:lvl8pPr marL="17279042" indent="0">
              <a:buNone/>
              <a:defRPr sz="8661" b="1"/>
            </a:lvl8pPr>
            <a:lvl9pPr marL="19747477" indent="0">
              <a:buNone/>
              <a:defRPr sz="86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965" y="13700203"/>
            <a:ext cx="14315311" cy="24890371"/>
          </a:xfrm>
        </p:spPr>
        <p:txBody>
          <a:bodyPr/>
          <a:lstStyle>
            <a:lvl1pPr>
              <a:defRPr sz="12991"/>
            </a:lvl1pPr>
            <a:lvl2pPr>
              <a:defRPr sz="10826"/>
            </a:lvl2pPr>
            <a:lvl3pPr>
              <a:defRPr sz="9744"/>
            </a:lvl3pPr>
            <a:lvl4pPr>
              <a:defRPr sz="8661"/>
            </a:lvl4pPr>
            <a:lvl5pPr>
              <a:defRPr sz="8661"/>
            </a:lvl5pPr>
            <a:lvl6pPr>
              <a:defRPr sz="8661"/>
            </a:lvl6pPr>
            <a:lvl7pPr>
              <a:defRPr sz="8661"/>
            </a:lvl7pPr>
            <a:lvl8pPr>
              <a:defRPr sz="8661"/>
            </a:lvl8pPr>
            <a:lvl9pPr>
              <a:defRPr sz="86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8389" y="9670146"/>
            <a:ext cx="14320935" cy="4030057"/>
          </a:xfrm>
        </p:spPr>
        <p:txBody>
          <a:bodyPr anchor="b"/>
          <a:lstStyle>
            <a:lvl1pPr marL="0" indent="0">
              <a:buNone/>
              <a:defRPr sz="12991" b="1"/>
            </a:lvl1pPr>
            <a:lvl2pPr marL="2468435" indent="0">
              <a:buNone/>
              <a:defRPr sz="10826" b="1"/>
            </a:lvl2pPr>
            <a:lvl3pPr marL="4936869" indent="0">
              <a:buNone/>
              <a:defRPr sz="9744" b="1"/>
            </a:lvl3pPr>
            <a:lvl4pPr marL="7405304" indent="0">
              <a:buNone/>
              <a:defRPr sz="8661" b="1"/>
            </a:lvl4pPr>
            <a:lvl5pPr marL="9873738" indent="0">
              <a:buNone/>
              <a:defRPr sz="8661" b="1"/>
            </a:lvl5pPr>
            <a:lvl6pPr marL="12342173" indent="0">
              <a:buNone/>
              <a:defRPr sz="8661" b="1"/>
            </a:lvl6pPr>
            <a:lvl7pPr marL="14810608" indent="0">
              <a:buNone/>
              <a:defRPr sz="8661" b="1"/>
            </a:lvl7pPr>
            <a:lvl8pPr marL="17279042" indent="0">
              <a:buNone/>
              <a:defRPr sz="8661" b="1"/>
            </a:lvl8pPr>
            <a:lvl9pPr marL="19747477" indent="0">
              <a:buNone/>
              <a:defRPr sz="86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89" y="13700203"/>
            <a:ext cx="14320935" cy="24890371"/>
          </a:xfrm>
        </p:spPr>
        <p:txBody>
          <a:bodyPr/>
          <a:lstStyle>
            <a:lvl1pPr>
              <a:defRPr sz="12991"/>
            </a:lvl1pPr>
            <a:lvl2pPr>
              <a:defRPr sz="10826"/>
            </a:lvl2pPr>
            <a:lvl3pPr>
              <a:defRPr sz="9744"/>
            </a:lvl3pPr>
            <a:lvl4pPr>
              <a:defRPr sz="8661"/>
            </a:lvl4pPr>
            <a:lvl5pPr>
              <a:defRPr sz="8661"/>
            </a:lvl5pPr>
            <a:lvl6pPr>
              <a:defRPr sz="8661"/>
            </a:lvl6pPr>
            <a:lvl7pPr>
              <a:defRPr sz="8661"/>
            </a:lvl7pPr>
            <a:lvl8pPr>
              <a:defRPr sz="8661"/>
            </a:lvl8pPr>
            <a:lvl9pPr>
              <a:defRPr sz="86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7" y="1720025"/>
            <a:ext cx="10659142" cy="7320108"/>
          </a:xfrm>
        </p:spPr>
        <p:txBody>
          <a:bodyPr anchor="b"/>
          <a:lstStyle>
            <a:lvl1pPr algn="l">
              <a:defRPr sz="108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222" y="1720029"/>
            <a:ext cx="18112102" cy="36870547"/>
          </a:xfrm>
        </p:spPr>
        <p:txBody>
          <a:bodyPr/>
          <a:lstStyle>
            <a:lvl1pPr>
              <a:defRPr sz="17322"/>
            </a:lvl1pPr>
            <a:lvl2pPr>
              <a:defRPr sz="15157"/>
            </a:lvl2pPr>
            <a:lvl3pPr>
              <a:defRPr sz="12991"/>
            </a:lvl3pPr>
            <a:lvl4pPr>
              <a:defRPr sz="10826"/>
            </a:lvl4pPr>
            <a:lvl5pPr>
              <a:defRPr sz="10826"/>
            </a:lvl5pPr>
            <a:lvl6pPr>
              <a:defRPr sz="10826"/>
            </a:lvl6pPr>
            <a:lvl7pPr>
              <a:defRPr sz="10826"/>
            </a:lvl7pPr>
            <a:lvl8pPr>
              <a:defRPr sz="10826"/>
            </a:lvl8pPr>
            <a:lvl9pPr>
              <a:defRPr sz="108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967" y="9040137"/>
            <a:ext cx="10659142" cy="29550439"/>
          </a:xfrm>
        </p:spPr>
        <p:txBody>
          <a:bodyPr/>
          <a:lstStyle>
            <a:lvl1pPr marL="0" indent="0">
              <a:buNone/>
              <a:defRPr sz="7578"/>
            </a:lvl1pPr>
            <a:lvl2pPr marL="2468435" indent="0">
              <a:buNone/>
              <a:defRPr sz="6496"/>
            </a:lvl2pPr>
            <a:lvl3pPr marL="4936869" indent="0">
              <a:buNone/>
              <a:defRPr sz="5413"/>
            </a:lvl3pPr>
            <a:lvl4pPr marL="7405304" indent="0">
              <a:buNone/>
              <a:defRPr sz="4823"/>
            </a:lvl4pPr>
            <a:lvl5pPr marL="9873738" indent="0">
              <a:buNone/>
              <a:defRPr sz="4823"/>
            </a:lvl5pPr>
            <a:lvl6pPr marL="12342173" indent="0">
              <a:buNone/>
              <a:defRPr sz="4823"/>
            </a:lvl6pPr>
            <a:lvl7pPr marL="14810608" indent="0">
              <a:buNone/>
              <a:defRPr sz="4823"/>
            </a:lvl7pPr>
            <a:lvl8pPr marL="17279042" indent="0">
              <a:buNone/>
              <a:defRPr sz="4823"/>
            </a:lvl8pPr>
            <a:lvl9pPr marL="19747477" indent="0">
              <a:buNone/>
              <a:defRPr sz="48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486" y="30240447"/>
            <a:ext cx="19439573" cy="3570056"/>
          </a:xfrm>
        </p:spPr>
        <p:txBody>
          <a:bodyPr anchor="b"/>
          <a:lstStyle>
            <a:lvl1pPr algn="l">
              <a:defRPr sz="1082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486" y="3860057"/>
            <a:ext cx="19439573" cy="25920383"/>
          </a:xfrm>
        </p:spPr>
        <p:txBody>
          <a:bodyPr/>
          <a:lstStyle>
            <a:lvl1pPr marL="0" indent="0">
              <a:buNone/>
              <a:defRPr sz="17322"/>
            </a:lvl1pPr>
            <a:lvl2pPr marL="2468435" indent="0">
              <a:buNone/>
              <a:defRPr sz="15157"/>
            </a:lvl2pPr>
            <a:lvl3pPr marL="4936869" indent="0">
              <a:buNone/>
              <a:defRPr sz="12991"/>
            </a:lvl3pPr>
            <a:lvl4pPr marL="7405304" indent="0">
              <a:buNone/>
              <a:defRPr sz="10826"/>
            </a:lvl4pPr>
            <a:lvl5pPr marL="9873738" indent="0">
              <a:buNone/>
              <a:defRPr sz="10826"/>
            </a:lvl5pPr>
            <a:lvl6pPr marL="12342173" indent="0">
              <a:buNone/>
              <a:defRPr sz="10826"/>
            </a:lvl6pPr>
            <a:lvl7pPr marL="14810608" indent="0">
              <a:buNone/>
              <a:defRPr sz="10826"/>
            </a:lvl7pPr>
            <a:lvl8pPr marL="17279042" indent="0">
              <a:buNone/>
              <a:defRPr sz="10826"/>
            </a:lvl8pPr>
            <a:lvl9pPr marL="19747477" indent="0">
              <a:buNone/>
              <a:defRPr sz="1082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486" y="33810504"/>
            <a:ext cx="19439573" cy="5070072"/>
          </a:xfrm>
        </p:spPr>
        <p:txBody>
          <a:bodyPr/>
          <a:lstStyle>
            <a:lvl1pPr marL="0" indent="0">
              <a:buNone/>
              <a:defRPr sz="7578"/>
            </a:lvl1pPr>
            <a:lvl2pPr marL="2468435" indent="0">
              <a:buNone/>
              <a:defRPr sz="6496"/>
            </a:lvl2pPr>
            <a:lvl3pPr marL="4936869" indent="0">
              <a:buNone/>
              <a:defRPr sz="5413"/>
            </a:lvl3pPr>
            <a:lvl4pPr marL="7405304" indent="0">
              <a:buNone/>
              <a:defRPr sz="4823"/>
            </a:lvl4pPr>
            <a:lvl5pPr marL="9873738" indent="0">
              <a:buNone/>
              <a:defRPr sz="4823"/>
            </a:lvl5pPr>
            <a:lvl6pPr marL="12342173" indent="0">
              <a:buNone/>
              <a:defRPr sz="4823"/>
            </a:lvl6pPr>
            <a:lvl7pPr marL="14810608" indent="0">
              <a:buNone/>
              <a:defRPr sz="4823"/>
            </a:lvl7pPr>
            <a:lvl8pPr marL="17279042" indent="0">
              <a:buNone/>
              <a:defRPr sz="4823"/>
            </a:lvl8pPr>
            <a:lvl9pPr marL="19747477" indent="0">
              <a:buNone/>
              <a:defRPr sz="48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965" y="1730029"/>
            <a:ext cx="29159359" cy="7200106"/>
          </a:xfrm>
          <a:prstGeom prst="rect">
            <a:avLst/>
          </a:prstGeom>
        </p:spPr>
        <p:txBody>
          <a:bodyPr vert="horz" lIns="501612" tIns="250806" rIns="501612" bIns="25080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0080153"/>
            <a:ext cx="29159359" cy="28510424"/>
          </a:xfrm>
          <a:prstGeom prst="rect">
            <a:avLst/>
          </a:prstGeom>
        </p:spPr>
        <p:txBody>
          <a:bodyPr vert="horz" lIns="501612" tIns="250806" rIns="501612" bIns="2508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9964" y="40040594"/>
            <a:ext cx="7559834" cy="2300034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l">
              <a:defRPr sz="6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6BB0-0706-426A-9671-F3ED9E30D1B4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69757" y="40040594"/>
            <a:ext cx="10259775" cy="2300034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6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19490" y="40040594"/>
            <a:ext cx="7559834" cy="2300034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r">
              <a:defRPr sz="6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5F9D-FD3A-48B3-8E54-EC846DCA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6869" rtl="0" eaLnBrk="1" latinLnBrk="0" hangingPunct="1">
        <a:spcBef>
          <a:spcPct val="0"/>
        </a:spcBef>
        <a:buNone/>
        <a:defRPr sz="237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1326" indent="-1851326" algn="l" defTabSz="4936869" rtl="0" eaLnBrk="1" latinLnBrk="0" hangingPunct="1">
        <a:spcBef>
          <a:spcPct val="20000"/>
        </a:spcBef>
        <a:buFont typeface="Arial" pitchFamily="34" charset="0"/>
        <a:buChar char="•"/>
        <a:defRPr sz="17322" kern="1200">
          <a:solidFill>
            <a:schemeClr val="tx1"/>
          </a:solidFill>
          <a:latin typeface="+mn-lt"/>
          <a:ea typeface="+mn-ea"/>
          <a:cs typeface="+mn-cs"/>
        </a:defRPr>
      </a:lvl1pPr>
      <a:lvl2pPr marL="4011207" indent="-1542772" algn="l" defTabSz="4936869" rtl="0" eaLnBrk="1" latinLnBrk="0" hangingPunct="1">
        <a:spcBef>
          <a:spcPct val="20000"/>
        </a:spcBef>
        <a:buFont typeface="Arial" pitchFamily="34" charset="0"/>
        <a:buChar char="–"/>
        <a:defRPr sz="15157" kern="1200">
          <a:solidFill>
            <a:schemeClr val="tx1"/>
          </a:solidFill>
          <a:latin typeface="+mn-lt"/>
          <a:ea typeface="+mn-ea"/>
          <a:cs typeface="+mn-cs"/>
        </a:defRPr>
      </a:lvl2pPr>
      <a:lvl3pPr marL="6171087" indent="-1234217" algn="l" defTabSz="4936869" rtl="0" eaLnBrk="1" latinLnBrk="0" hangingPunct="1">
        <a:spcBef>
          <a:spcPct val="20000"/>
        </a:spcBef>
        <a:buFont typeface="Arial" pitchFamily="34" charset="0"/>
        <a:buChar char="•"/>
        <a:defRPr sz="12991" kern="1200">
          <a:solidFill>
            <a:schemeClr val="tx1"/>
          </a:solidFill>
          <a:latin typeface="+mn-lt"/>
          <a:ea typeface="+mn-ea"/>
          <a:cs typeface="+mn-cs"/>
        </a:defRPr>
      </a:lvl3pPr>
      <a:lvl4pPr marL="8639521" indent="-1234217" algn="l" defTabSz="4936869" rtl="0" eaLnBrk="1" latinLnBrk="0" hangingPunct="1">
        <a:spcBef>
          <a:spcPct val="20000"/>
        </a:spcBef>
        <a:buFont typeface="Arial" pitchFamily="34" charset="0"/>
        <a:buChar char="–"/>
        <a:defRPr sz="10826" kern="1200">
          <a:solidFill>
            <a:schemeClr val="tx1"/>
          </a:solidFill>
          <a:latin typeface="+mn-lt"/>
          <a:ea typeface="+mn-ea"/>
          <a:cs typeface="+mn-cs"/>
        </a:defRPr>
      </a:lvl4pPr>
      <a:lvl5pPr marL="11107956" indent="-1234217" algn="l" defTabSz="4936869" rtl="0" eaLnBrk="1" latinLnBrk="0" hangingPunct="1">
        <a:spcBef>
          <a:spcPct val="20000"/>
        </a:spcBef>
        <a:buFont typeface="Arial" pitchFamily="34" charset="0"/>
        <a:buChar char="»"/>
        <a:defRPr sz="10826" kern="1200">
          <a:solidFill>
            <a:schemeClr val="tx1"/>
          </a:solidFill>
          <a:latin typeface="+mn-lt"/>
          <a:ea typeface="+mn-ea"/>
          <a:cs typeface="+mn-cs"/>
        </a:defRPr>
      </a:lvl5pPr>
      <a:lvl6pPr marL="13576390" indent="-1234217" algn="l" defTabSz="4936869" rtl="0" eaLnBrk="1" latinLnBrk="0" hangingPunct="1">
        <a:spcBef>
          <a:spcPct val="20000"/>
        </a:spcBef>
        <a:buFont typeface="Arial" pitchFamily="34" charset="0"/>
        <a:buChar char="•"/>
        <a:defRPr sz="10826" kern="1200">
          <a:solidFill>
            <a:schemeClr val="tx1"/>
          </a:solidFill>
          <a:latin typeface="+mn-lt"/>
          <a:ea typeface="+mn-ea"/>
          <a:cs typeface="+mn-cs"/>
        </a:defRPr>
      </a:lvl6pPr>
      <a:lvl7pPr marL="16044825" indent="-1234217" algn="l" defTabSz="4936869" rtl="0" eaLnBrk="1" latinLnBrk="0" hangingPunct="1">
        <a:spcBef>
          <a:spcPct val="20000"/>
        </a:spcBef>
        <a:buFont typeface="Arial" pitchFamily="34" charset="0"/>
        <a:buChar char="•"/>
        <a:defRPr sz="10826" kern="1200">
          <a:solidFill>
            <a:schemeClr val="tx1"/>
          </a:solidFill>
          <a:latin typeface="+mn-lt"/>
          <a:ea typeface="+mn-ea"/>
          <a:cs typeface="+mn-cs"/>
        </a:defRPr>
      </a:lvl7pPr>
      <a:lvl8pPr marL="18513260" indent="-1234217" algn="l" defTabSz="4936869" rtl="0" eaLnBrk="1" latinLnBrk="0" hangingPunct="1">
        <a:spcBef>
          <a:spcPct val="20000"/>
        </a:spcBef>
        <a:buFont typeface="Arial" pitchFamily="34" charset="0"/>
        <a:buChar char="•"/>
        <a:defRPr sz="10826" kern="1200">
          <a:solidFill>
            <a:schemeClr val="tx1"/>
          </a:solidFill>
          <a:latin typeface="+mn-lt"/>
          <a:ea typeface="+mn-ea"/>
          <a:cs typeface="+mn-cs"/>
        </a:defRPr>
      </a:lvl8pPr>
      <a:lvl9pPr marL="20981694" indent="-1234217" algn="l" defTabSz="4936869" rtl="0" eaLnBrk="1" latinLnBrk="0" hangingPunct="1">
        <a:spcBef>
          <a:spcPct val="20000"/>
        </a:spcBef>
        <a:buFont typeface="Arial" pitchFamily="34" charset="0"/>
        <a:buChar char="•"/>
        <a:defRPr sz="108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6869" rtl="0" eaLnBrk="1" latinLnBrk="0" hangingPunct="1">
        <a:defRPr sz="9744" kern="1200">
          <a:solidFill>
            <a:schemeClr val="tx1"/>
          </a:solidFill>
          <a:latin typeface="+mn-lt"/>
          <a:ea typeface="+mn-ea"/>
          <a:cs typeface="+mn-cs"/>
        </a:defRPr>
      </a:lvl1pPr>
      <a:lvl2pPr marL="2468435" algn="l" defTabSz="4936869" rtl="0" eaLnBrk="1" latinLnBrk="0" hangingPunct="1">
        <a:defRPr sz="9744" kern="1200">
          <a:solidFill>
            <a:schemeClr val="tx1"/>
          </a:solidFill>
          <a:latin typeface="+mn-lt"/>
          <a:ea typeface="+mn-ea"/>
          <a:cs typeface="+mn-cs"/>
        </a:defRPr>
      </a:lvl2pPr>
      <a:lvl3pPr marL="4936869" algn="l" defTabSz="4936869" rtl="0" eaLnBrk="1" latinLnBrk="0" hangingPunct="1">
        <a:defRPr sz="9744" kern="1200">
          <a:solidFill>
            <a:schemeClr val="tx1"/>
          </a:solidFill>
          <a:latin typeface="+mn-lt"/>
          <a:ea typeface="+mn-ea"/>
          <a:cs typeface="+mn-cs"/>
        </a:defRPr>
      </a:lvl3pPr>
      <a:lvl4pPr marL="7405304" algn="l" defTabSz="4936869" rtl="0" eaLnBrk="1" latinLnBrk="0" hangingPunct="1">
        <a:defRPr sz="9744" kern="1200">
          <a:solidFill>
            <a:schemeClr val="tx1"/>
          </a:solidFill>
          <a:latin typeface="+mn-lt"/>
          <a:ea typeface="+mn-ea"/>
          <a:cs typeface="+mn-cs"/>
        </a:defRPr>
      </a:lvl4pPr>
      <a:lvl5pPr marL="9873738" algn="l" defTabSz="4936869" rtl="0" eaLnBrk="1" latinLnBrk="0" hangingPunct="1">
        <a:defRPr sz="9744" kern="1200">
          <a:solidFill>
            <a:schemeClr val="tx1"/>
          </a:solidFill>
          <a:latin typeface="+mn-lt"/>
          <a:ea typeface="+mn-ea"/>
          <a:cs typeface="+mn-cs"/>
        </a:defRPr>
      </a:lvl5pPr>
      <a:lvl6pPr marL="12342173" algn="l" defTabSz="4936869" rtl="0" eaLnBrk="1" latinLnBrk="0" hangingPunct="1">
        <a:defRPr sz="9744" kern="1200">
          <a:solidFill>
            <a:schemeClr val="tx1"/>
          </a:solidFill>
          <a:latin typeface="+mn-lt"/>
          <a:ea typeface="+mn-ea"/>
          <a:cs typeface="+mn-cs"/>
        </a:defRPr>
      </a:lvl6pPr>
      <a:lvl7pPr marL="14810608" algn="l" defTabSz="4936869" rtl="0" eaLnBrk="1" latinLnBrk="0" hangingPunct="1">
        <a:defRPr sz="9744" kern="1200">
          <a:solidFill>
            <a:schemeClr val="tx1"/>
          </a:solidFill>
          <a:latin typeface="+mn-lt"/>
          <a:ea typeface="+mn-ea"/>
          <a:cs typeface="+mn-cs"/>
        </a:defRPr>
      </a:lvl7pPr>
      <a:lvl8pPr marL="17279042" algn="l" defTabSz="4936869" rtl="0" eaLnBrk="1" latinLnBrk="0" hangingPunct="1">
        <a:defRPr sz="9744" kern="1200">
          <a:solidFill>
            <a:schemeClr val="tx1"/>
          </a:solidFill>
          <a:latin typeface="+mn-lt"/>
          <a:ea typeface="+mn-ea"/>
          <a:cs typeface="+mn-cs"/>
        </a:defRPr>
      </a:lvl8pPr>
      <a:lvl9pPr marL="19747477" algn="l" defTabSz="4936869" rtl="0" eaLnBrk="1" latinLnBrk="0" hangingPunct="1">
        <a:defRPr sz="9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hart" Target="../charts/chart3.xml"/><Relationship Id="rId5" Type="http://schemas.openxmlformats.org/officeDocument/2006/relationships/image" Target="../media/image3.png"/><Relationship Id="rId10" Type="http://schemas.openxmlformats.org/officeDocument/2006/relationships/chart" Target="../charts/chart2.xml"/><Relationship Id="rId4" Type="http://schemas.openxmlformats.org/officeDocument/2006/relationships/image" Target="../media/image2.jpe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4"/>
          <p:cNvSpPr>
            <a:spLocks noChangeArrowheads="1"/>
          </p:cNvSpPr>
          <p:nvPr/>
        </p:nvSpPr>
        <p:spPr bwMode="auto">
          <a:xfrm>
            <a:off x="980447" y="5206439"/>
            <a:ext cx="14673758" cy="784142"/>
          </a:xfrm>
          <a:prstGeom prst="rect">
            <a:avLst/>
          </a:prstGeom>
          <a:solidFill>
            <a:srgbClr val="336868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8977" tIns="43710" rIns="88977" bIns="43710" anchor="ctr"/>
          <a:lstStyle/>
          <a:p>
            <a:pPr algn="ctr" defTabSz="4320085" eaLnBrk="0" hangingPunct="0">
              <a:defRPr/>
            </a:pPr>
            <a:r>
              <a:rPr lang="en-US" sz="4330" b="1" kern="0" dirty="0">
                <a:solidFill>
                  <a:sysClr val="window" lastClr="FFFFFF"/>
                </a:solidFill>
                <a:latin typeface="Arial" charset="0"/>
              </a:rPr>
              <a:t>BACKGROUND</a:t>
            </a:r>
            <a:endParaRPr lang="en-US" sz="4330" kern="0" dirty="0">
              <a:solidFill>
                <a:sysClr val="window" lastClr="FFFFFF"/>
              </a:solidFill>
              <a:latin typeface="Arial" charset="0"/>
            </a:endParaRPr>
          </a:p>
        </p:txBody>
      </p:sp>
      <p:sp>
        <p:nvSpPr>
          <p:cNvPr id="16" name="Rectangle 54"/>
          <p:cNvSpPr>
            <a:spLocks noChangeArrowheads="1"/>
          </p:cNvSpPr>
          <p:nvPr/>
        </p:nvSpPr>
        <p:spPr bwMode="auto">
          <a:xfrm>
            <a:off x="17024745" y="5229506"/>
            <a:ext cx="14394096" cy="823994"/>
          </a:xfrm>
          <a:prstGeom prst="rect">
            <a:avLst/>
          </a:prstGeom>
          <a:solidFill>
            <a:srgbClr val="336868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8977" tIns="43710" rIns="88977" bIns="43710" anchor="ctr"/>
          <a:lstStyle/>
          <a:p>
            <a:pPr algn="ctr" defTabSz="4320085" eaLnBrk="0" hangingPunct="0">
              <a:defRPr/>
            </a:pPr>
            <a:r>
              <a:rPr lang="en-US" sz="4330" b="1" kern="0" dirty="0">
                <a:solidFill>
                  <a:sysClr val="window" lastClr="FFFFFF"/>
                </a:solidFill>
                <a:latin typeface="Arial" charset="0"/>
              </a:rPr>
              <a:t>RESULTS continued</a:t>
            </a:r>
            <a:endParaRPr lang="en-US" sz="4330" kern="0" dirty="0">
              <a:solidFill>
                <a:sysClr val="window" lastClr="FFFFFF"/>
              </a:solidFill>
              <a:latin typeface="Arial" charset="0"/>
            </a:endParaRPr>
          </a:p>
        </p:txBody>
      </p:sp>
      <p:sp>
        <p:nvSpPr>
          <p:cNvPr id="17" name="Text Box 4311"/>
          <p:cNvSpPr txBox="1">
            <a:spLocks noChangeArrowheads="1"/>
          </p:cNvSpPr>
          <p:nvPr/>
        </p:nvSpPr>
        <p:spPr bwMode="auto">
          <a:xfrm>
            <a:off x="803438" y="6726872"/>
            <a:ext cx="8919206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9976" indent="-449976" algn="just" eaLnBrk="0" hangingPunct="0">
              <a:spcBef>
                <a:spcPct val="5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It is estimated that up to 40% of HIV infected children below the age of  19 years are currently undiagnosed.</a:t>
            </a:r>
            <a:r>
              <a:rPr lang="en-US" sz="3200" baseline="30000" dirty="0">
                <a:latin typeface="Arial" charset="0"/>
                <a:cs typeface="Arial" charset="0"/>
              </a:rPr>
              <a:t>1</a:t>
            </a:r>
            <a:endParaRPr lang="en-US" sz="3200" dirty="0">
              <a:latin typeface="Arial" charset="0"/>
              <a:cs typeface="Arial" charset="0"/>
            </a:endParaRPr>
          </a:p>
          <a:p>
            <a:pPr marL="449976" indent="-449976" algn="just" eaLnBrk="0" hangingPunct="0">
              <a:spcBef>
                <a:spcPct val="5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Uptake of HIV testing in children over the age of 18 months is limited, creating a bottleneck for HIV treatment expansion and attainment of 95-95-95 goals in high burden countries.</a:t>
            </a:r>
            <a:r>
              <a:rPr lang="en-US" sz="3200" baseline="30000" dirty="0">
                <a:latin typeface="Arial" charset="0"/>
                <a:cs typeface="Arial" charset="0"/>
              </a:rPr>
              <a:t>2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</a:p>
          <a:p>
            <a:pPr marL="449976" indent="-449976" algn="just" eaLnBrk="0" hangingPunct="0">
              <a:spcBef>
                <a:spcPct val="5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In Zimbabwe, where adult HIV prevalence is 12.8</a:t>
            </a:r>
            <a:r>
              <a:rPr lang="en-US" sz="3200" baseline="30000" dirty="0">
                <a:latin typeface="Arial" charset="0"/>
                <a:cs typeface="Arial" charset="0"/>
              </a:rPr>
              <a:t>%3,</a:t>
            </a:r>
            <a:r>
              <a:rPr lang="en-US" sz="3200" dirty="0">
                <a:latin typeface="Arial" charset="0"/>
                <a:cs typeface="Arial" charset="0"/>
              </a:rPr>
              <a:t> there is limited evidence on the proportion of children less than 19 years residing with an HIV positive biological parent who are aware of their HIV status.</a:t>
            </a:r>
          </a:p>
          <a:p>
            <a:pPr marL="449976" indent="-449976" algn="just" eaLnBrk="0" hangingPunct="0">
              <a:spcBef>
                <a:spcPct val="5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8" name="Rectangle 54"/>
          <p:cNvSpPr>
            <a:spLocks noChangeArrowheads="1"/>
          </p:cNvSpPr>
          <p:nvPr/>
        </p:nvSpPr>
        <p:spPr bwMode="auto">
          <a:xfrm>
            <a:off x="980450" y="15738181"/>
            <a:ext cx="14673756" cy="680538"/>
          </a:xfrm>
          <a:prstGeom prst="rect">
            <a:avLst/>
          </a:prstGeom>
          <a:solidFill>
            <a:srgbClr val="336868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8977" tIns="43710" rIns="88977" bIns="43710" anchor="ctr"/>
          <a:lstStyle/>
          <a:p>
            <a:pPr algn="ctr" defTabSz="4320085" eaLnBrk="0" hangingPunct="0">
              <a:defRPr/>
            </a:pPr>
            <a:r>
              <a:rPr lang="en-US" sz="4330" b="1" kern="0" dirty="0">
                <a:solidFill>
                  <a:sysClr val="window" lastClr="FFFFFF"/>
                </a:solidFill>
                <a:latin typeface="Arial" charset="0"/>
              </a:rPr>
              <a:t>OBJECTIVE</a:t>
            </a:r>
            <a:endParaRPr lang="en-US" sz="4330" kern="0" dirty="0">
              <a:solidFill>
                <a:sysClr val="window" lastClr="FFFFFF"/>
              </a:solidFill>
              <a:latin typeface="Arial" charset="0"/>
            </a:endParaRPr>
          </a:p>
        </p:txBody>
      </p:sp>
      <p:sp>
        <p:nvSpPr>
          <p:cNvPr id="19" name="Text Box 4311"/>
          <p:cNvSpPr txBox="1">
            <a:spLocks noChangeArrowheads="1"/>
          </p:cNvSpPr>
          <p:nvPr/>
        </p:nvSpPr>
        <p:spPr bwMode="auto">
          <a:xfrm>
            <a:off x="860258" y="16982659"/>
            <a:ext cx="149836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chemeClr val="bg1">
                  <a:lumMod val="50000"/>
                </a:schemeClr>
              </a:buClr>
            </a:pPr>
            <a:r>
              <a:rPr lang="en-US" sz="3200" dirty="0">
                <a:latin typeface="Arial" charset="0"/>
                <a:cs typeface="Arial" charset="0"/>
              </a:rPr>
              <a:t>Our objective was to estimate the proportion of adults enrolled in HIV care with children less than 19 years with a documented HIV status.</a:t>
            </a:r>
          </a:p>
        </p:txBody>
      </p:sp>
      <p:sp>
        <p:nvSpPr>
          <p:cNvPr id="20" name="Rectangle 54"/>
          <p:cNvSpPr>
            <a:spLocks noChangeArrowheads="1"/>
          </p:cNvSpPr>
          <p:nvPr/>
        </p:nvSpPr>
        <p:spPr bwMode="auto">
          <a:xfrm>
            <a:off x="1022679" y="18495073"/>
            <a:ext cx="14673756" cy="778613"/>
          </a:xfrm>
          <a:prstGeom prst="rect">
            <a:avLst/>
          </a:prstGeom>
          <a:solidFill>
            <a:srgbClr val="336868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8977" tIns="43710" rIns="88977" bIns="43710" anchor="ctr"/>
          <a:lstStyle/>
          <a:p>
            <a:pPr algn="ctr" defTabSz="4320085" eaLnBrk="0" hangingPunct="0">
              <a:defRPr/>
            </a:pPr>
            <a:r>
              <a:rPr lang="en-US" sz="4330" b="1" kern="0" dirty="0">
                <a:solidFill>
                  <a:sysClr val="window" lastClr="FFFFFF"/>
                </a:solidFill>
                <a:latin typeface="Arial" charset="0"/>
              </a:rPr>
              <a:t>METHODS</a:t>
            </a:r>
            <a:endParaRPr lang="en-US" sz="4330" kern="0" dirty="0">
              <a:solidFill>
                <a:sysClr val="window" lastClr="FFFFFF"/>
              </a:solidFill>
              <a:latin typeface="Arial" charset="0"/>
            </a:endParaRPr>
          </a:p>
        </p:txBody>
      </p:sp>
      <p:sp>
        <p:nvSpPr>
          <p:cNvPr id="121" name="Rectangle 54"/>
          <p:cNvSpPr>
            <a:spLocks noChangeArrowheads="1"/>
          </p:cNvSpPr>
          <p:nvPr/>
        </p:nvSpPr>
        <p:spPr bwMode="auto">
          <a:xfrm>
            <a:off x="17063562" y="32456524"/>
            <a:ext cx="14485810" cy="661289"/>
          </a:xfrm>
          <a:prstGeom prst="rect">
            <a:avLst/>
          </a:prstGeom>
          <a:solidFill>
            <a:srgbClr val="336868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8977" tIns="43710" rIns="88977" bIns="43710" anchor="ctr"/>
          <a:lstStyle/>
          <a:p>
            <a:pPr algn="ctr" defTabSz="4320085" eaLnBrk="0" hangingPunct="0">
              <a:defRPr/>
            </a:pPr>
            <a:r>
              <a:rPr lang="en-US" sz="4330" b="1" kern="0" dirty="0">
                <a:solidFill>
                  <a:sysClr val="window" lastClr="FFFFFF"/>
                </a:solidFill>
                <a:latin typeface="Arial" charset="0"/>
              </a:rPr>
              <a:t>CONCLUSIONS</a:t>
            </a:r>
            <a:endParaRPr lang="en-US" sz="4330" kern="0" dirty="0">
              <a:solidFill>
                <a:sysClr val="window" lastClr="FFFFFF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" y="785698"/>
            <a:ext cx="181818" cy="36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98" tIns="44999" rIns="89998" bIns="44999" numCol="1" anchor="ctr" anchorCtr="0" compatLnSpc="1">
            <a:prstTxWarp prst="textNoShape">
              <a:avLst/>
            </a:prstTxWarp>
            <a:spAutoFit/>
          </a:bodyPr>
          <a:lstStyle/>
          <a:p>
            <a:pPr defTabSz="899952" fontAlgn="base">
              <a:spcBef>
                <a:spcPct val="0"/>
              </a:spcBef>
              <a:spcAft>
                <a:spcPct val="0"/>
              </a:spcAft>
            </a:pPr>
            <a:endParaRPr lang="en-US" sz="1772"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" y="1376310"/>
            <a:ext cx="181818" cy="36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98" tIns="44999" rIns="89998" bIns="44999" numCol="1" anchor="ctr" anchorCtr="0" compatLnSpc="1">
            <a:prstTxWarp prst="textNoShape">
              <a:avLst/>
            </a:prstTxWarp>
            <a:spAutoFit/>
          </a:bodyPr>
          <a:lstStyle/>
          <a:p>
            <a:pPr defTabSz="899952" fontAlgn="base">
              <a:spcBef>
                <a:spcPct val="0"/>
              </a:spcBef>
              <a:spcAft>
                <a:spcPct val="0"/>
              </a:spcAft>
            </a:pPr>
            <a:endParaRPr lang="en-US" sz="1772"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" y="1357560"/>
            <a:ext cx="181818" cy="36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98" tIns="44999" rIns="89998" bIns="44999" numCol="1" anchor="ctr" anchorCtr="0" compatLnSpc="1">
            <a:prstTxWarp prst="textNoShape">
              <a:avLst/>
            </a:prstTxWarp>
            <a:spAutoFit/>
          </a:bodyPr>
          <a:lstStyle/>
          <a:p>
            <a:pPr defTabSz="899952" fontAlgn="base">
              <a:spcBef>
                <a:spcPct val="0"/>
              </a:spcBef>
              <a:spcAft>
                <a:spcPct val="0"/>
              </a:spcAft>
            </a:pPr>
            <a:endParaRPr lang="en-US" sz="1772"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" y="1807550"/>
            <a:ext cx="181818" cy="36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98" tIns="44999" rIns="89998" bIns="44999" numCol="1" anchor="ctr" anchorCtr="0" compatLnSpc="1">
            <a:prstTxWarp prst="textNoShape">
              <a:avLst/>
            </a:prstTxWarp>
            <a:spAutoFit/>
          </a:bodyPr>
          <a:lstStyle/>
          <a:p>
            <a:pPr defTabSz="899952" fontAlgn="base">
              <a:spcBef>
                <a:spcPct val="0"/>
              </a:spcBef>
              <a:spcAft>
                <a:spcPct val="0"/>
              </a:spcAft>
            </a:pPr>
            <a:endParaRPr lang="en-US" sz="1772"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" y="1113816"/>
            <a:ext cx="181818" cy="36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98" tIns="44999" rIns="89998" bIns="44999" numCol="1" anchor="ctr" anchorCtr="0" compatLnSpc="1">
            <a:prstTxWarp prst="textNoShape">
              <a:avLst/>
            </a:prstTxWarp>
            <a:spAutoFit/>
          </a:bodyPr>
          <a:lstStyle/>
          <a:p>
            <a:pPr defTabSz="899952" fontAlgn="base">
              <a:spcBef>
                <a:spcPct val="0"/>
              </a:spcBef>
              <a:spcAft>
                <a:spcPct val="0"/>
              </a:spcAft>
            </a:pPr>
            <a:endParaRPr lang="en-US" sz="1772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4311"/>
          <p:cNvSpPr txBox="1">
            <a:spLocks noChangeArrowheads="1"/>
          </p:cNvSpPr>
          <p:nvPr/>
        </p:nvSpPr>
        <p:spPr bwMode="auto">
          <a:xfrm>
            <a:off x="937271" y="19680583"/>
            <a:ext cx="1470005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From December 2020 to January 2021, 26 high volume facilities serving       83 074 adult ART clients greater than 20 years were purposefully sampled in 3 districts of Zimbabwe. </a:t>
            </a:r>
          </a:p>
          <a:p>
            <a:pPr marL="457200" indent="-457200" algn="just" eaLnBrk="0" hangingPunct="0">
              <a:spcBef>
                <a:spcPct val="5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48 995 (59%) of the adult HIV Care Booklets were consecutively selected over  a period of a month and reviewed for documented HIV status of children &lt;19 years.  If data was missing on HIV status of children, a phone call was made to the biological parent on ART to provide HIV testing details of children.  </a:t>
            </a:r>
          </a:p>
          <a:p>
            <a:pPr marL="457200" indent="-457200" eaLnBrk="0" hangingPunct="0">
              <a:spcBef>
                <a:spcPct val="5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Parents reporting unknown HIV test status of children were supported/requested to return to care for testing. Data was entered into Microsoft excel and analysed using STATAV13.</a:t>
            </a:r>
          </a:p>
        </p:txBody>
      </p:sp>
      <p:sp>
        <p:nvSpPr>
          <p:cNvPr id="44" name="Rectangle 54"/>
          <p:cNvSpPr>
            <a:spLocks noChangeArrowheads="1"/>
          </p:cNvSpPr>
          <p:nvPr/>
        </p:nvSpPr>
        <p:spPr bwMode="auto">
          <a:xfrm>
            <a:off x="1007156" y="25431202"/>
            <a:ext cx="14657822" cy="943749"/>
          </a:xfrm>
          <a:prstGeom prst="rect">
            <a:avLst/>
          </a:prstGeom>
          <a:solidFill>
            <a:srgbClr val="336868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8977" tIns="43710" rIns="88977" bIns="43710" anchor="ctr"/>
          <a:lstStyle/>
          <a:p>
            <a:pPr algn="ctr" defTabSz="4320085" eaLnBrk="0" hangingPunct="0">
              <a:defRPr/>
            </a:pPr>
            <a:r>
              <a:rPr lang="en-US" sz="4330" b="1" kern="0" dirty="0">
                <a:solidFill>
                  <a:sysClr val="window" lastClr="FFFFFF"/>
                </a:solidFill>
                <a:latin typeface="Arial" charset="0"/>
              </a:rPr>
              <a:t>RESULTS </a:t>
            </a:r>
            <a:endParaRPr lang="en-US" sz="4330" kern="0" dirty="0">
              <a:solidFill>
                <a:sysClr val="window" lastClr="FFFFFF"/>
              </a:solidFill>
              <a:latin typeface="Arial" charset="0"/>
            </a:endParaRPr>
          </a:p>
        </p:txBody>
      </p:sp>
      <p:sp>
        <p:nvSpPr>
          <p:cNvPr id="45" name="Text Box 4311"/>
          <p:cNvSpPr txBox="1">
            <a:spLocks noChangeArrowheads="1"/>
          </p:cNvSpPr>
          <p:nvPr/>
        </p:nvSpPr>
        <p:spPr bwMode="auto">
          <a:xfrm>
            <a:off x="1065022" y="26876143"/>
            <a:ext cx="14631413" cy="348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>
              <a:spcBef>
                <a:spcPts val="1653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Among the 48 995  adult HIV Care Booklets reviewed, the majority were female (n=30867; 63%). </a:t>
            </a:r>
          </a:p>
          <a:p>
            <a:pPr marL="457200" indent="-457200" algn="just" eaLnBrk="0" hangingPunct="0">
              <a:spcBef>
                <a:spcPts val="1653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14 756 (30.1%) adult clients in HIV care had documentation of having at least one biological child below the age of 19. </a:t>
            </a:r>
          </a:p>
          <a:p>
            <a:pPr marL="457200" indent="-457200" algn="just" eaLnBrk="0" hangingPunct="0">
              <a:spcBef>
                <a:spcPts val="1653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The majority of recipients of care with documentation of biological children in HIV care booklets were female (73%; n= 10772). </a:t>
            </a:r>
          </a:p>
        </p:txBody>
      </p:sp>
      <p:sp>
        <p:nvSpPr>
          <p:cNvPr id="39" name="Rectangle 54"/>
          <p:cNvSpPr>
            <a:spLocks noChangeArrowheads="1"/>
          </p:cNvSpPr>
          <p:nvPr/>
        </p:nvSpPr>
        <p:spPr bwMode="auto">
          <a:xfrm>
            <a:off x="17349728" y="37986517"/>
            <a:ext cx="14258765" cy="763607"/>
          </a:xfrm>
          <a:prstGeom prst="rect">
            <a:avLst/>
          </a:prstGeom>
          <a:solidFill>
            <a:srgbClr val="336868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8977" tIns="43710" rIns="88977" bIns="43710" anchor="ctr"/>
          <a:lstStyle/>
          <a:p>
            <a:pPr algn="ctr" defTabSz="4320085" eaLnBrk="0" hangingPunct="0">
              <a:defRPr/>
            </a:pPr>
            <a:r>
              <a:rPr lang="en-US" sz="4330" b="1" kern="0" dirty="0">
                <a:solidFill>
                  <a:sysClr val="window" lastClr="FFFFFF"/>
                </a:solidFill>
                <a:latin typeface="Arial" charset="0"/>
              </a:rPr>
              <a:t>REFERENCES</a:t>
            </a:r>
            <a:endParaRPr lang="en-US" sz="4330" kern="0" dirty="0">
              <a:solidFill>
                <a:sysClr val="window" lastClr="FFFFFF"/>
              </a:solidFill>
              <a:latin typeface="Arial" charset="0"/>
            </a:endParaRPr>
          </a:p>
        </p:txBody>
      </p:sp>
      <p:sp>
        <p:nvSpPr>
          <p:cNvPr id="41" name="Text Box 4311"/>
          <p:cNvSpPr txBox="1">
            <a:spLocks noChangeArrowheads="1"/>
          </p:cNvSpPr>
          <p:nvPr/>
        </p:nvSpPr>
        <p:spPr bwMode="auto">
          <a:xfrm>
            <a:off x="16991527" y="38621356"/>
            <a:ext cx="150026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eaLnBrk="0" hangingPunct="0">
              <a:buAutoNum type="arabicPeriod"/>
            </a:pPr>
            <a:endParaRPr lang="en-US" sz="3600" baseline="30000" dirty="0">
              <a:latin typeface="Arial" charset="0"/>
              <a:cs typeface="Arial" charset="0"/>
            </a:endParaRPr>
          </a:p>
          <a:p>
            <a:pPr marL="742950" indent="-742950" algn="just" eaLnBrk="0" hangingPunct="0">
              <a:buAutoNum type="arabicPeriod"/>
            </a:pPr>
            <a:r>
              <a:rPr lang="en-US" sz="3600" baseline="30000" dirty="0">
                <a:latin typeface="Arial" charset="0"/>
                <a:cs typeface="Arial" charset="0"/>
              </a:rPr>
              <a:t>Cohn, J. et al (2016) '</a:t>
            </a:r>
            <a:r>
              <a:rPr lang="en-US" sz="3600" baseline="30000" dirty="0" err="1">
                <a:latin typeface="Arial" charset="0"/>
                <a:cs typeface="Arial" charset="0"/>
              </a:rPr>
              <a:t>Paediatric</a:t>
            </a:r>
            <a:r>
              <a:rPr lang="en-US" sz="3600" baseline="30000" dirty="0">
                <a:latin typeface="Arial" charset="0"/>
                <a:cs typeface="Arial" charset="0"/>
              </a:rPr>
              <a:t> HIV testing beyond the context of prevention of mother-to-child transmission: a systematic review and meta-analysis', The Lancet HIV</a:t>
            </a:r>
          </a:p>
          <a:p>
            <a:pPr marL="742950" indent="-742950" eaLnBrk="0" hangingPunct="0">
              <a:buAutoNum type="arabicPeriod"/>
            </a:pPr>
            <a:r>
              <a:rPr lang="en-US" sz="3600" baseline="30000" dirty="0">
                <a:latin typeface="Arial" charset="0"/>
                <a:cs typeface="Arial" charset="0"/>
              </a:rPr>
              <a:t>Joint United Nations Programme on HIV/AIDS (UNAIDS). UNAIDS Data 2020. Geneva, Switzerland; 2020. National ART Guidelines</a:t>
            </a:r>
          </a:p>
          <a:p>
            <a:pPr marL="742950" indent="-742950" eaLnBrk="0" hangingPunct="0">
              <a:buAutoNum type="arabicPeriod"/>
            </a:pPr>
            <a:r>
              <a:rPr lang="en-US" sz="3600" baseline="30000" dirty="0">
                <a:latin typeface="Arial" charset="0"/>
                <a:cs typeface="Arial" charset="0"/>
              </a:rPr>
              <a:t>ZIMPHIA, 2020.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66033" y="713278"/>
            <a:ext cx="30187769" cy="4237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W" sz="9448" dirty="0"/>
              <a:t> </a:t>
            </a:r>
            <a:endParaRPr lang="en-ZW" sz="6496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72" y="53236"/>
            <a:ext cx="32467060" cy="4897449"/>
          </a:xfrm>
          <a:prstGeom prst="rect">
            <a:avLst/>
          </a:prstGeom>
        </p:spPr>
      </p:pic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719871" y="324674"/>
            <a:ext cx="31199315" cy="530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717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W" sz="7200" dirty="0">
                <a:solidFill>
                  <a:schemeClr val="bg1"/>
                </a:solidFill>
                <a:effectLst/>
                <a:ea typeface="Verdana" panose="020B0604030504040204" pitchFamily="34" charset="0"/>
              </a:rPr>
              <a:t>Are there missed opportunities for HIV testing among biological children of adult PLHIV in ART care in Zimbabwe?</a:t>
            </a:r>
            <a:endParaRPr lang="en-US" sz="7200" dirty="0">
              <a:solidFill>
                <a:schemeClr val="bg1"/>
              </a:solidFill>
              <a:effectLst/>
              <a:ea typeface="Verdana" panose="020B0604030504040204" pitchFamily="34" charset="0"/>
            </a:endParaRPr>
          </a:p>
          <a:p>
            <a:pPr algn="ctr"/>
            <a:endParaRPr lang="en-US" sz="2800" b="1" i="1" dirty="0">
              <a:solidFill>
                <a:schemeClr val="bg1"/>
              </a:solidFill>
            </a:endParaRPr>
          </a:p>
          <a:p>
            <a:pPr algn="ctr"/>
            <a:r>
              <a:rPr lang="en-ZW" sz="3200" i="1" dirty="0">
                <a:solidFill>
                  <a:schemeClr val="bg1"/>
                </a:solidFill>
                <a:cs typeface="Arial" pitchFamily="34" charset="0"/>
              </a:rPr>
              <a:t>Masiye, K¹, Webb, K¹  Takarinda, K¹, Nyathi, N¹, Shoko, O¹, Khumalo, P¹, Dhodho, E¹.</a:t>
            </a:r>
          </a:p>
          <a:p>
            <a:pPr algn="ctr"/>
            <a:endParaRPr lang="en-ZW" sz="3200" baseline="30000" dirty="0">
              <a:solidFill>
                <a:schemeClr val="bg1"/>
              </a:solidFill>
            </a:endParaRPr>
          </a:p>
          <a:p>
            <a:pPr algn="ctr"/>
            <a:r>
              <a:rPr lang="en-ZW" sz="3200" baseline="30000" dirty="0">
                <a:solidFill>
                  <a:schemeClr val="bg1"/>
                </a:solidFill>
              </a:rPr>
              <a:t>1</a:t>
            </a:r>
            <a:r>
              <a:rPr lang="en-ZW" sz="3200" dirty="0">
                <a:solidFill>
                  <a:schemeClr val="bg1"/>
                </a:solidFill>
              </a:rPr>
              <a:t>Organization for Public Health Interventions and Development, Harare, Zimbabwe</a:t>
            </a:r>
          </a:p>
          <a:p>
            <a:pPr algn="ctr"/>
            <a:r>
              <a:rPr lang="en-ZW" sz="3200" baseline="30000" dirty="0">
                <a:solidFill>
                  <a:schemeClr val="bg1"/>
                </a:solidFill>
              </a:rPr>
              <a:t>2</a:t>
            </a:r>
            <a:r>
              <a:rPr lang="en-ZW" sz="3200" dirty="0">
                <a:solidFill>
                  <a:schemeClr val="bg1"/>
                </a:solidFill>
              </a:rPr>
              <a:t>Ministry of Health and Child Care, Harare, Zimbabwe</a:t>
            </a:r>
          </a:p>
          <a:p>
            <a:pPr algn="ctr"/>
            <a:endParaRPr lang="en-ZW" sz="2756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756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 Box 4311"/>
          <p:cNvSpPr txBox="1">
            <a:spLocks noChangeArrowheads="1"/>
          </p:cNvSpPr>
          <p:nvPr/>
        </p:nvSpPr>
        <p:spPr bwMode="auto">
          <a:xfrm>
            <a:off x="17238898" y="33356439"/>
            <a:ext cx="14164007" cy="44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653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Our findings indicate routine documentation of biological children among adults in HIV care is limited, particularly among men. </a:t>
            </a:r>
          </a:p>
          <a:p>
            <a:pPr marL="457200" indent="-457200">
              <a:spcAft>
                <a:spcPts val="1653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There are missed opportunities for HIV testing of biological children in more than 20% of children adults in ART care. </a:t>
            </a:r>
          </a:p>
          <a:p>
            <a:pPr marL="457200" indent="-457200">
              <a:spcAft>
                <a:spcPts val="1653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The OPHID Target Accelerate Sustain Quality Care (TASQC)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programme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has prioritized documentation of HIV test status of children &lt;19 years of adults recipients of HIV care to improved targeted testing coverage in this sub-group.</a:t>
            </a:r>
          </a:p>
        </p:txBody>
      </p:sp>
      <p:sp>
        <p:nvSpPr>
          <p:cNvPr id="54" name="Text Box 4311">
            <a:extLst>
              <a:ext uri="{FF2B5EF4-FFF2-40B4-BE49-F238E27FC236}">
                <a16:creationId xmlns:a16="http://schemas.microsoft.com/office/drawing/2014/main" id="{3F4E42DD-382A-4B63-A681-8582C737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2122" y="19672880"/>
            <a:ext cx="14273399" cy="277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ts val="1653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Of the 8875 who did not have documented HIV status in the OI ART Care booklet, 7 850 (88%) were successfully followed up and 79% (n=6208)  knew their HIV status with 5% (n=338) being HIV positive and 99% (n=336) on ART.</a:t>
            </a:r>
          </a:p>
          <a:p>
            <a:pPr marL="457200" indent="-457200" algn="just" eaLnBrk="0" hangingPunct="0">
              <a:spcBef>
                <a:spcPts val="1653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16116F-490A-4D90-A8E2-C674B70EE300}"/>
              </a:ext>
            </a:extLst>
          </p:cNvPr>
          <p:cNvSpPr/>
          <p:nvPr/>
        </p:nvSpPr>
        <p:spPr>
          <a:xfrm>
            <a:off x="10567417" y="12175916"/>
            <a:ext cx="551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ZW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1: </a:t>
            </a:r>
            <a:r>
              <a:rPr lang="en-Z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OPHID TASQC Program Coverage</a:t>
            </a:r>
            <a:endParaRPr lang="en-ZW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C67EDC-9DBB-4426-9BCF-BA85DFE10E9D}"/>
              </a:ext>
            </a:extLst>
          </p:cNvPr>
          <p:cNvSpPr/>
          <p:nvPr/>
        </p:nvSpPr>
        <p:spPr>
          <a:xfrm>
            <a:off x="16892540" y="31326399"/>
            <a:ext cx="13672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ZW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4: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Testing Status of those followed up by phone calls</a:t>
            </a:r>
            <a:endParaRPr lang="en-ZW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57E0F6-0F33-4314-96F6-86581293E472}"/>
              </a:ext>
            </a:extLst>
          </p:cNvPr>
          <p:cNvSpPr/>
          <p:nvPr/>
        </p:nvSpPr>
        <p:spPr>
          <a:xfrm>
            <a:off x="688915" y="39953698"/>
            <a:ext cx="14302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ZW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2: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Clients and ART Care Booklets Reviewed</a:t>
            </a:r>
            <a:r>
              <a:rPr lang="en-ZW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" name="Text Box 4311">
            <a:extLst>
              <a:ext uri="{FF2B5EF4-FFF2-40B4-BE49-F238E27FC236}">
                <a16:creationId xmlns:a16="http://schemas.microsoft.com/office/drawing/2014/main" id="{8F0F7625-4072-41F7-B6EB-BA41BD482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3496" y="6466197"/>
            <a:ext cx="14495345" cy="517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>
              <a:spcBef>
                <a:spcPts val="1653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From these 14 756 adults, a total of 25 238 children &lt;19 years were identified. Among the children &lt;19 years identified, more than a third  (34%; n=8 581) were 5-9 years old. </a:t>
            </a:r>
          </a:p>
          <a:p>
            <a:pPr marL="457200" indent="-457200" algn="just" eaLnBrk="0" hangingPunct="0">
              <a:spcBef>
                <a:spcPts val="1653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The majority of biological children identified had a documented HIV status (65%; n=16 363).</a:t>
            </a:r>
          </a:p>
          <a:p>
            <a:pPr marL="457200" indent="-457200" algn="just" eaLnBrk="0" hangingPunct="0">
              <a:spcBef>
                <a:spcPts val="1653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Among these, 1 920 (12%) were HIV positive. The median age of HIV positive children was 7 years (IQR:6-8 ). </a:t>
            </a:r>
          </a:p>
          <a:p>
            <a:pPr marL="457200" indent="-457200" algn="just" eaLnBrk="0" hangingPunct="0">
              <a:spcBef>
                <a:spcPts val="1653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The majority of HIV positive children were documented as initiated on ART (97%; n=1 862).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BBB07D1-E9A4-4164-88E0-0602C6D01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6331"/>
            <a:ext cx="32399288" cy="2154307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C8E127AC-743B-4575-9FA8-55B46CC1558A}"/>
              </a:ext>
            </a:extLst>
          </p:cNvPr>
          <p:cNvSpPr/>
          <p:nvPr/>
        </p:nvSpPr>
        <p:spPr>
          <a:xfrm>
            <a:off x="-33888" y="41373757"/>
            <a:ext cx="32467060" cy="1471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E625E6BD-F9C7-4E7A-850F-EB2EC58F5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71" y="41540325"/>
            <a:ext cx="1275691" cy="102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F949FC1-94E2-4D9A-8BD8-E87910C7C96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801" y="41408692"/>
            <a:ext cx="1696321" cy="1378454"/>
          </a:xfrm>
          <a:prstGeom prst="rect">
            <a:avLst/>
          </a:prstGeom>
          <a:noFill/>
        </p:spPr>
      </p:pic>
      <p:sp>
        <p:nvSpPr>
          <p:cNvPr id="66" name="Text Box 4311">
            <a:extLst>
              <a:ext uri="{FF2B5EF4-FFF2-40B4-BE49-F238E27FC236}">
                <a16:creationId xmlns:a16="http://schemas.microsoft.com/office/drawing/2014/main" id="{269439A9-76F1-499C-9DB7-23B761AAC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9046" y="41373757"/>
            <a:ext cx="8852478" cy="148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ZW" sz="2264" dirty="0">
                <a:latin typeface="Arial" charset="0"/>
                <a:cs typeface="Arial" charset="0"/>
              </a:rPr>
              <a:t>For more information contact:</a:t>
            </a:r>
          </a:p>
          <a:p>
            <a:pPr eaLnBrk="0" hangingPunct="0"/>
            <a:r>
              <a:rPr lang="en-ZW" sz="2264" b="1" dirty="0">
                <a:latin typeface="Arial" charset="0"/>
                <a:cs typeface="Arial" charset="0"/>
              </a:rPr>
              <a:t>Organization for Public Health Interventions and Development</a:t>
            </a:r>
          </a:p>
          <a:p>
            <a:pPr eaLnBrk="0" hangingPunct="0"/>
            <a:r>
              <a:rPr lang="en-ZW" sz="2264" dirty="0">
                <a:latin typeface="Arial" charset="0"/>
                <a:cs typeface="Arial" charset="0"/>
              </a:rPr>
              <a:t>20 Cork Road, Belgravia, Harare, Zimbabwe</a:t>
            </a:r>
          </a:p>
          <a:p>
            <a:pPr eaLnBrk="0" hangingPunct="0"/>
            <a:r>
              <a:rPr lang="en-ZW" sz="2264" dirty="0">
                <a:latin typeface="Arial" charset="0"/>
                <a:cs typeface="Arial" charset="0"/>
              </a:rPr>
              <a:t>www.ophid.org</a:t>
            </a:r>
            <a:r>
              <a:rPr lang="en-ZW" sz="2264">
                <a:latin typeface="Arial" charset="0"/>
                <a:cs typeface="Arial" charset="0"/>
              </a:rPr>
              <a:t>; </a:t>
            </a:r>
            <a:r>
              <a:rPr lang="en-ZW" sz="2264">
                <a:solidFill>
                  <a:srgbClr val="336868"/>
                </a:solidFill>
                <a:latin typeface="Arial" charset="0"/>
                <a:cs typeface="Arial" charset="0"/>
              </a:rPr>
              <a:t>kmasiye@</a:t>
            </a:r>
            <a:r>
              <a:rPr lang="en-ZW" sz="2264" dirty="0">
                <a:solidFill>
                  <a:srgbClr val="336868"/>
                </a:solidFill>
                <a:latin typeface="Arial" charset="0"/>
                <a:cs typeface="Arial" charset="0"/>
              </a:rPr>
              <a:t>ophid.co.zw</a:t>
            </a:r>
            <a:endParaRPr lang="en-ZW" sz="2362" dirty="0">
              <a:solidFill>
                <a:srgbClr val="336868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Text Box 4311">
            <a:extLst>
              <a:ext uri="{FF2B5EF4-FFF2-40B4-BE49-F238E27FC236}">
                <a16:creationId xmlns:a16="http://schemas.microsoft.com/office/drawing/2014/main" id="{721E8057-1AB4-4A2D-A459-1C0342590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644" y="41488519"/>
            <a:ext cx="11483204" cy="11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591"/>
              </a:spcBef>
            </a:pPr>
            <a:r>
              <a:rPr lang="en-ZW" sz="2260" b="1" dirty="0">
                <a:latin typeface="Arial" charset="0"/>
                <a:cs typeface="Arial" charset="0"/>
              </a:rPr>
              <a:t>Acknowledgements</a:t>
            </a:r>
            <a:r>
              <a:rPr lang="en-ZW" sz="2260" dirty="0">
                <a:latin typeface="Arial" charset="0"/>
                <a:cs typeface="Arial" charset="0"/>
              </a:rPr>
              <a:t>: We gratefully acknowledge support from the President’s Emergency Plan for AIDS Relief (PEPFAR) through USAID to OPHID Target, Accelerate and Sustain Quality Care (TASQC)  for HIV Epidemic Control: 72061320CA00005 </a:t>
            </a:r>
            <a:endParaRPr lang="en-US" sz="226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CDB497D-1CCE-47E7-835A-811A7D059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24644" y="41461980"/>
            <a:ext cx="2875845" cy="13571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371F02-1855-451B-8D60-AE99515188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928" y="41549012"/>
            <a:ext cx="1521473" cy="980505"/>
          </a:xfrm>
          <a:prstGeom prst="rect">
            <a:avLst/>
          </a:prstGeom>
        </p:spPr>
      </p:pic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62BD20D7-9F81-43FE-80B3-54AA74291E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722421"/>
              </p:ext>
            </p:extLst>
          </p:nvPr>
        </p:nvGraphicFramePr>
        <p:xfrm>
          <a:off x="790795" y="30686574"/>
          <a:ext cx="14715953" cy="924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BE7595A9-D638-4B57-AC63-82591D5BC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628838"/>
              </p:ext>
            </p:extLst>
          </p:nvPr>
        </p:nvGraphicFramePr>
        <p:xfrm>
          <a:off x="17540217" y="11915362"/>
          <a:ext cx="13119564" cy="582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0" name="Rectangle 69">
            <a:extLst>
              <a:ext uri="{FF2B5EF4-FFF2-40B4-BE49-F238E27FC236}">
                <a16:creationId xmlns:a16="http://schemas.microsoft.com/office/drawing/2014/main" id="{63DD9A37-A287-4FDB-BCCC-44BD87A01E70}"/>
              </a:ext>
            </a:extLst>
          </p:cNvPr>
          <p:cNvSpPr/>
          <p:nvPr/>
        </p:nvSpPr>
        <p:spPr>
          <a:xfrm>
            <a:off x="17306284" y="17760056"/>
            <a:ext cx="14302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ZW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3: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 Testing Status of Children &lt;19yrs Documented in the OI ART Care Booklet</a:t>
            </a:r>
            <a:endParaRPr lang="en-ZW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D3A5C42A-BD10-4987-B6B8-0ED3B2BB5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623320"/>
              </p:ext>
            </p:extLst>
          </p:nvPr>
        </p:nvGraphicFramePr>
        <p:xfrm>
          <a:off x="17024745" y="21809969"/>
          <a:ext cx="14524627" cy="939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74" name="Picture 73">
            <a:extLst>
              <a:ext uri="{FF2B5EF4-FFF2-40B4-BE49-F238E27FC236}">
                <a16:creationId xmlns:a16="http://schemas.microsoft.com/office/drawing/2014/main" id="{8E758CEE-B29D-402B-B206-2338701E540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644" y="41549011"/>
            <a:ext cx="2272068" cy="127007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 Box 4311">
            <a:extLst>
              <a:ext uri="{FF2B5EF4-FFF2-40B4-BE49-F238E27FC236}">
                <a16:creationId xmlns:a16="http://schemas.microsoft.com/office/drawing/2014/main" id="{F5ADB0CC-EE18-422E-B27C-5A86A448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8" y="13421282"/>
            <a:ext cx="143684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9976" indent="-449976" algn="just" eaLnBrk="0" hangingPunct="0">
              <a:spcBef>
                <a:spcPct val="5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latin typeface="Arial" charset="0"/>
                <a:cs typeface="Arial" charset="0"/>
              </a:rPr>
              <a:t>OPHID’s Target, Accelerate and Sustain Quality Care  (TASQC) for HIV Epidemic Control supports HIV care and treatment programming in 317 health facilities and their surrounding communities in 4 provinces of Zimbabwe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DF2EE4B1-8B54-4CD4-9040-45312293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44" y="6600215"/>
            <a:ext cx="7115175" cy="551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A8B93E3C0C54882DD00A936CC00FE" ma:contentTypeVersion="13" ma:contentTypeDescription="Create a new document." ma:contentTypeScope="" ma:versionID="dd17e71e9a80540999eff090d2c2912a">
  <xsd:schema xmlns:xsd="http://www.w3.org/2001/XMLSchema" xmlns:xs="http://www.w3.org/2001/XMLSchema" xmlns:p="http://schemas.microsoft.com/office/2006/metadata/properties" xmlns:ns2="21d4e6fb-9d12-4ec1-abec-688feafe814f" xmlns:ns3="250929fa-9806-4449-af20-7947085fa170" targetNamespace="http://schemas.microsoft.com/office/2006/metadata/properties" ma:root="true" ma:fieldsID="5560f093e59bc279eefeafe9a17fdd68" ns2:_="" ns3:_="">
    <xsd:import namespace="21d4e6fb-9d12-4ec1-abec-688feafe814f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4e6fb-9d12-4ec1-abec-688feafe8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946CFB-4405-4E6F-BEFD-3DDBA84F92B1}"/>
</file>

<file path=customXml/itemProps2.xml><?xml version="1.0" encoding="utf-8"?>
<ds:datastoreItem xmlns:ds="http://schemas.openxmlformats.org/officeDocument/2006/customXml" ds:itemID="{D3D0D6A3-D0AE-4A2A-A59E-AB6DECC5BAFF}"/>
</file>

<file path=customXml/itemProps3.xml><?xml version="1.0" encoding="utf-8"?>
<ds:datastoreItem xmlns:ds="http://schemas.openxmlformats.org/officeDocument/2006/customXml" ds:itemID="{7854FD56-017D-419A-BFD4-3C6479DD23EB}"/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863</Words>
  <Application>Microsoft Office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Girouard</dc:creator>
  <cp:lastModifiedBy>Kenneth Masiye</cp:lastModifiedBy>
  <cp:revision>964</cp:revision>
  <cp:lastPrinted>2017-05-12T08:21:16Z</cp:lastPrinted>
  <dcterms:created xsi:type="dcterms:W3CDTF">2014-09-09T20:03:01Z</dcterms:created>
  <dcterms:modified xsi:type="dcterms:W3CDTF">2021-11-10T17:58:58Z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0x01010025AA8B93E3C0C54882DD00A936CC00FE</vt:lpwstr>
  </property>
</Properties>
</file>